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414" r:id="rId5"/>
    <p:sldId id="606" r:id="rId6"/>
    <p:sldId id="613" r:id="rId7"/>
    <p:sldId id="607" r:id="rId8"/>
    <p:sldId id="608" r:id="rId9"/>
    <p:sldId id="609" r:id="rId10"/>
    <p:sldId id="611" r:id="rId11"/>
    <p:sldId id="615" r:id="rId12"/>
    <p:sldId id="444" r:id="rId13"/>
    <p:sldId id="616" r:id="rId14"/>
    <p:sldId id="456" r:id="rId15"/>
    <p:sldId id="617" r:id="rId16"/>
    <p:sldId id="618" r:id="rId17"/>
    <p:sldId id="619" r:id="rId18"/>
    <p:sldId id="474" r:id="rId19"/>
    <p:sldId id="442" r:id="rId20"/>
    <p:sldId id="620" r:id="rId21"/>
    <p:sldId id="621" r:id="rId22"/>
    <p:sldId id="622" r:id="rId23"/>
    <p:sldId id="445" r:id="rId24"/>
    <p:sldId id="477" r:id="rId25"/>
    <p:sldId id="623" r:id="rId26"/>
    <p:sldId id="624" r:id="rId27"/>
    <p:sldId id="625" r:id="rId28"/>
    <p:sldId id="626" r:id="rId29"/>
    <p:sldId id="627" r:id="rId30"/>
    <p:sldId id="455" r:id="rId31"/>
    <p:sldId id="628" r:id="rId32"/>
    <p:sldId id="629" r:id="rId33"/>
    <p:sldId id="461" r:id="rId34"/>
  </p:sldIdLst>
  <p:sldSz cx="9144000" cy="5143500" type="screen16x9"/>
  <p:notesSz cx="9874250" cy="679767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2">
          <p15:clr>
            <a:srgbClr val="A4A3A4"/>
          </p15:clr>
        </p15:guide>
        <p15:guide id="2" pos="583">
          <p15:clr>
            <a:srgbClr val="A4A3A4"/>
          </p15:clr>
        </p15:guide>
      </p15:sldGuideLst>
    </p:ext>
    <p:ext uri="{2D200454-40CA-4A62-9FC3-DE9A4176ACB9}">
      <p15:notesGuideLst xmlns:p15="http://schemas.microsoft.com/office/powerpoint/2012/main">
        <p15:guide id="1" orient="horz" pos="2142">
          <p15:clr>
            <a:srgbClr val="A4A3A4"/>
          </p15:clr>
        </p15:guide>
        <p15:guide id="2" pos="311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Tekijä"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7F"/>
    <a:srgbClr val="C9925B"/>
    <a:srgbClr val="FF66CC"/>
    <a:srgbClr val="1AB233"/>
    <a:srgbClr val="00FFFF"/>
    <a:srgbClr val="0000FF"/>
    <a:srgbClr val="C4BF00"/>
    <a:srgbClr val="E2AC00"/>
    <a:srgbClr val="84D0F0"/>
    <a:srgbClr val="148A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eematyyli 1 - Korostu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2" autoAdjust="0"/>
    <p:restoredTop sz="94249" autoAdjust="0"/>
  </p:normalViewPr>
  <p:slideViewPr>
    <p:cSldViewPr snapToGrid="0" snapToObjects="1">
      <p:cViewPr varScale="1">
        <p:scale>
          <a:sx n="95" d="100"/>
          <a:sy n="95" d="100"/>
        </p:scale>
        <p:origin x="606" y="84"/>
      </p:cViewPr>
      <p:guideLst>
        <p:guide orient="horz" pos="2782"/>
        <p:guide pos="583"/>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3" d="100"/>
          <a:sy n="93" d="100"/>
        </p:scale>
        <p:origin x="-3762" y="-120"/>
      </p:cViewPr>
      <p:guideLst>
        <p:guide orient="horz" pos="2142"/>
        <p:guide pos="311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8" y="1"/>
            <a:ext cx="4278841" cy="339883"/>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5593130" y="1"/>
            <a:ext cx="4278841" cy="339883"/>
          </a:xfrm>
          <a:prstGeom prst="rect">
            <a:avLst/>
          </a:prstGeom>
        </p:spPr>
        <p:txBody>
          <a:bodyPr vert="horz" lIns="91440" tIns="45720" rIns="91440" bIns="45720" rtlCol="0"/>
          <a:lstStyle>
            <a:lvl1pPr algn="r">
              <a:defRPr sz="1200"/>
            </a:lvl1pPr>
          </a:lstStyle>
          <a:p>
            <a:fld id="{F1A0AE55-0C82-4D57-9F91-4CBA3D6DD7AB}" type="datetimeFigureOut">
              <a:rPr lang="fi-FI" smtClean="0"/>
              <a:pPr/>
              <a:t>13.4.2021</a:t>
            </a:fld>
            <a:endParaRPr lang="fi-FI"/>
          </a:p>
        </p:txBody>
      </p:sp>
      <p:sp>
        <p:nvSpPr>
          <p:cNvPr id="4" name="Alatunnisteen paikkamerkki 3"/>
          <p:cNvSpPr>
            <a:spLocks noGrp="1"/>
          </p:cNvSpPr>
          <p:nvPr>
            <p:ph type="ftr" sz="quarter" idx="2"/>
          </p:nvPr>
        </p:nvSpPr>
        <p:spPr>
          <a:xfrm>
            <a:off x="8" y="6456616"/>
            <a:ext cx="4278841" cy="339883"/>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5593130" y="6456616"/>
            <a:ext cx="4278841" cy="339883"/>
          </a:xfrm>
          <a:prstGeom prst="rect">
            <a:avLst/>
          </a:prstGeom>
        </p:spPr>
        <p:txBody>
          <a:bodyPr vert="horz" lIns="91440" tIns="45720" rIns="91440" bIns="45720" rtlCol="0" anchor="b"/>
          <a:lstStyle>
            <a:lvl1pPr algn="r">
              <a:defRPr sz="1200"/>
            </a:lvl1pPr>
          </a:lstStyle>
          <a:p>
            <a:fld id="{2D3229EC-BD9E-4230-A4FC-5E6FBB0B4C79}" type="slidenum">
              <a:rPr lang="fi-FI" smtClean="0"/>
              <a:pPr/>
              <a:t>‹#›</a:t>
            </a:fld>
            <a:endParaRPr lang="fi-FI"/>
          </a:p>
        </p:txBody>
      </p:sp>
    </p:spTree>
    <p:extLst>
      <p:ext uri="{BB962C8B-B14F-4D97-AF65-F5344CB8AC3E}">
        <p14:creationId xmlns:p14="http://schemas.microsoft.com/office/powerpoint/2010/main" val="3918595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8" y="1"/>
            <a:ext cx="4278841" cy="339883"/>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5593130" y="1"/>
            <a:ext cx="4278841" cy="339883"/>
          </a:xfrm>
          <a:prstGeom prst="rect">
            <a:avLst/>
          </a:prstGeom>
        </p:spPr>
        <p:txBody>
          <a:bodyPr vert="horz" lIns="91440" tIns="45720" rIns="91440" bIns="45720" rtlCol="0"/>
          <a:lstStyle>
            <a:lvl1pPr algn="r">
              <a:defRPr sz="1200"/>
            </a:lvl1pPr>
          </a:lstStyle>
          <a:p>
            <a:fld id="{739AA8FF-215C-472F-A8C7-7C757995D4A7}" type="datetimeFigureOut">
              <a:rPr lang="fi-FI" smtClean="0"/>
              <a:pPr/>
              <a:t>13.4.2021</a:t>
            </a:fld>
            <a:endParaRPr lang="fi-FI"/>
          </a:p>
        </p:txBody>
      </p:sp>
      <p:sp>
        <p:nvSpPr>
          <p:cNvPr id="4" name="Dian kuvan paikkamerkki 3"/>
          <p:cNvSpPr>
            <a:spLocks noGrp="1" noRot="1" noChangeAspect="1"/>
          </p:cNvSpPr>
          <p:nvPr>
            <p:ph type="sldImg" idx="2"/>
          </p:nvPr>
        </p:nvSpPr>
        <p:spPr>
          <a:xfrm>
            <a:off x="2673350" y="509588"/>
            <a:ext cx="4527550" cy="254793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987425" y="3228898"/>
            <a:ext cx="7899400" cy="3058954"/>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Alatunnisteen paikkamerkki 5"/>
          <p:cNvSpPr>
            <a:spLocks noGrp="1"/>
          </p:cNvSpPr>
          <p:nvPr>
            <p:ph type="ftr" sz="quarter" idx="4"/>
          </p:nvPr>
        </p:nvSpPr>
        <p:spPr>
          <a:xfrm>
            <a:off x="8" y="6456616"/>
            <a:ext cx="4278841" cy="339883"/>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5593130" y="6456616"/>
            <a:ext cx="4278841" cy="339883"/>
          </a:xfrm>
          <a:prstGeom prst="rect">
            <a:avLst/>
          </a:prstGeom>
        </p:spPr>
        <p:txBody>
          <a:bodyPr vert="horz" lIns="91440" tIns="45720" rIns="91440" bIns="45720" rtlCol="0" anchor="b"/>
          <a:lstStyle>
            <a:lvl1pPr algn="r">
              <a:defRPr sz="1200"/>
            </a:lvl1pPr>
          </a:lstStyle>
          <a:p>
            <a:fld id="{9FAC8229-B5CC-44AB-AB45-F2763324C7BE}" type="slidenum">
              <a:rPr lang="fi-FI" smtClean="0"/>
              <a:pPr/>
              <a:t>‹#›</a:t>
            </a:fld>
            <a:endParaRPr lang="fi-FI"/>
          </a:p>
        </p:txBody>
      </p:sp>
    </p:spTree>
    <p:extLst>
      <p:ext uri="{BB962C8B-B14F-4D97-AF65-F5344CB8AC3E}">
        <p14:creationId xmlns:p14="http://schemas.microsoft.com/office/powerpoint/2010/main" val="1942280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buFont typeface="Arial" pitchFamily="34" charset="0"/>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Courier New" pitchFamily="49" charset="0"/>
      <a:buChar char="o"/>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Arial" pitchFamily="34" charset="0"/>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673350" y="509588"/>
            <a:ext cx="4527550" cy="2547937"/>
          </a:xfrm>
        </p:spPr>
      </p:sp>
      <p:sp>
        <p:nvSpPr>
          <p:cNvPr id="3" name="Huomautusten paikkamerkki 2"/>
          <p:cNvSpPr>
            <a:spLocks noGrp="1"/>
          </p:cNvSpPr>
          <p:nvPr>
            <p:ph type="body" idx="1"/>
          </p:nvPr>
        </p:nvSpPr>
        <p:spPr/>
        <p:txBody>
          <a:bodyPr>
            <a:normAutofit fontScale="55000" lnSpcReduction="20000"/>
          </a:bodyPr>
          <a:lstStyle/>
          <a:p>
            <a:r>
              <a:rPr lang="fi-FI" sz="1200" b="1" kern="1200" dirty="0">
                <a:solidFill>
                  <a:schemeClr val="tx1"/>
                </a:solidFill>
                <a:effectLst/>
                <a:latin typeface="Arial" pitchFamily="34" charset="0"/>
                <a:ea typeface="+mn-ea"/>
                <a:cs typeface="Arial" pitchFamily="34" charset="0"/>
              </a:rPr>
              <a:t>Tiedote 28.11.2016</a:t>
            </a:r>
          </a:p>
          <a:p>
            <a:endParaRPr lang="fi-FI" sz="1200" b="1" kern="1200" dirty="0">
              <a:solidFill>
                <a:schemeClr val="tx1"/>
              </a:solidFill>
              <a:effectLst/>
              <a:latin typeface="Arial" pitchFamily="34" charset="0"/>
              <a:ea typeface="+mn-ea"/>
              <a:cs typeface="Arial" pitchFamily="34" charset="0"/>
            </a:endParaRPr>
          </a:p>
          <a:p>
            <a:r>
              <a:rPr lang="fi-FI" sz="1200" b="1" kern="1200" dirty="0">
                <a:solidFill>
                  <a:schemeClr val="tx1"/>
                </a:solidFill>
                <a:effectLst/>
                <a:latin typeface="Arial" pitchFamily="34" charset="0"/>
                <a:ea typeface="+mn-ea"/>
                <a:cs typeface="Arial" pitchFamily="34" charset="0"/>
              </a:rPr>
              <a:t>EU:lta merkittävä rahoitus Suomelle kiertotalouden edistämiseen – lähes 19 miljoonan euron hanke käynnistyy</a:t>
            </a:r>
            <a:endParaRPr lang="fi-FI" sz="1200" kern="1200" dirty="0">
              <a:solidFill>
                <a:schemeClr val="tx1"/>
              </a:solidFill>
              <a:effectLst/>
              <a:latin typeface="Arial" pitchFamily="34" charset="0"/>
              <a:ea typeface="+mn-ea"/>
              <a:cs typeface="Arial" pitchFamily="34" charset="0"/>
            </a:endParaRPr>
          </a:p>
          <a:p>
            <a:r>
              <a:rPr lang="fi-FI" sz="1200" b="1" kern="1200" dirty="0">
                <a:solidFill>
                  <a:schemeClr val="tx1"/>
                </a:solidFill>
                <a:effectLst/>
                <a:latin typeface="Arial" pitchFamily="34" charset="0"/>
                <a:ea typeface="+mn-ea"/>
                <a:cs typeface="Arial" pitchFamily="34" charset="0"/>
              </a:rPr>
              <a:t> </a:t>
            </a:r>
            <a:endParaRPr lang="fi-FI" sz="1200" kern="1200" dirty="0">
              <a:solidFill>
                <a:schemeClr val="tx1"/>
              </a:solidFill>
              <a:effectLst/>
              <a:latin typeface="Arial" pitchFamily="34" charset="0"/>
              <a:ea typeface="+mn-ea"/>
              <a:cs typeface="Arial" pitchFamily="34" charset="0"/>
            </a:endParaRPr>
          </a:p>
          <a:p>
            <a:r>
              <a:rPr lang="fi-FI" sz="1200" kern="1200" dirty="0">
                <a:solidFill>
                  <a:schemeClr val="tx1"/>
                </a:solidFill>
                <a:effectLst/>
                <a:latin typeface="Arial" pitchFamily="34" charset="0"/>
                <a:ea typeface="+mn-ea"/>
                <a:cs typeface="Arial" pitchFamily="34" charset="0"/>
              </a:rPr>
              <a:t>Euroopan komissio on myöntänyt Suomelle lähes 12 miljoonaa euroa kiertotalouden edistämiseen.  Koko hankkeen budjetti on lähes 19 miljoonaa euroa. </a:t>
            </a:r>
            <a:r>
              <a:rPr lang="fi-FI" sz="1200" kern="1200" dirty="0" err="1">
                <a:solidFill>
                  <a:schemeClr val="tx1"/>
                </a:solidFill>
                <a:effectLst/>
                <a:latin typeface="Arial" pitchFamily="34" charset="0"/>
                <a:ea typeface="+mn-ea"/>
                <a:cs typeface="Arial" pitchFamily="34" charset="0"/>
              </a:rPr>
              <a:t>LIFE-ohjelmaan</a:t>
            </a:r>
            <a:r>
              <a:rPr lang="fi-FI" sz="1200" kern="1200" dirty="0">
                <a:solidFill>
                  <a:schemeClr val="tx1"/>
                </a:solidFill>
                <a:effectLst/>
                <a:latin typeface="Arial" pitchFamily="34" charset="0"/>
                <a:ea typeface="+mn-ea"/>
                <a:cs typeface="Arial" pitchFamily="34" charset="0"/>
              </a:rPr>
              <a:t> kuuluvan </a:t>
            </a:r>
            <a:r>
              <a:rPr lang="fi-FI" sz="1200" kern="1200" dirty="0" err="1">
                <a:solidFill>
                  <a:schemeClr val="tx1"/>
                </a:solidFill>
                <a:effectLst/>
                <a:latin typeface="Arial" pitchFamily="34" charset="0"/>
                <a:ea typeface="+mn-ea"/>
                <a:cs typeface="Arial" pitchFamily="34" charset="0"/>
              </a:rPr>
              <a:t>CIRCWASTE-hankkeen</a:t>
            </a:r>
            <a:r>
              <a:rPr lang="fi-FI" sz="1200" kern="1200" dirty="0">
                <a:solidFill>
                  <a:schemeClr val="tx1"/>
                </a:solidFill>
                <a:effectLst/>
                <a:latin typeface="Arial" pitchFamily="34" charset="0"/>
                <a:ea typeface="+mn-ea"/>
                <a:cs typeface="Arial" pitchFamily="34" charset="0"/>
              </a:rPr>
              <a:t> tavoitteena on edistää kiertotaloutta käytännön toimenpitein rakentamisessa, maataloudessa, elintarvikeketjuissa,</a:t>
            </a:r>
            <a:r>
              <a:rPr lang="fi-FI" sz="1200" strike="sngStrike" kern="1200" dirty="0">
                <a:solidFill>
                  <a:schemeClr val="tx1"/>
                </a:solidFill>
                <a:effectLst/>
                <a:latin typeface="Arial" pitchFamily="34" charset="0"/>
                <a:ea typeface="+mn-ea"/>
                <a:cs typeface="Arial" pitchFamily="34" charset="0"/>
              </a:rPr>
              <a:t> </a:t>
            </a:r>
            <a:r>
              <a:rPr lang="fi-FI" sz="1200" kern="1200" dirty="0">
                <a:solidFill>
                  <a:schemeClr val="tx1"/>
                </a:solidFill>
                <a:effectLst/>
                <a:latin typeface="Arial" pitchFamily="34" charset="0"/>
                <a:ea typeface="+mn-ea"/>
                <a:cs typeface="Arial" pitchFamily="34" charset="0"/>
              </a:rPr>
              <a:t>teollisuudessa ja kotitalouksissa.</a:t>
            </a:r>
          </a:p>
          <a:p>
            <a:r>
              <a:rPr lang="fi-FI" sz="1200" kern="1200" dirty="0">
                <a:solidFill>
                  <a:schemeClr val="tx1"/>
                </a:solidFill>
                <a:effectLst/>
                <a:latin typeface="Arial" pitchFamily="34" charset="0"/>
                <a:ea typeface="+mn-ea"/>
                <a:cs typeface="Arial" pitchFamily="34" charset="0"/>
              </a:rPr>
              <a:t> </a:t>
            </a:r>
          </a:p>
          <a:p>
            <a:r>
              <a:rPr lang="fi-FI" sz="1200" kern="1200" dirty="0">
                <a:solidFill>
                  <a:schemeClr val="tx1"/>
                </a:solidFill>
                <a:effectLst/>
                <a:latin typeface="Arial" pitchFamily="34" charset="0"/>
                <a:ea typeface="+mn-ea"/>
                <a:cs typeface="Arial" pitchFamily="34" charset="0"/>
              </a:rPr>
              <a:t>”</a:t>
            </a:r>
            <a:r>
              <a:rPr lang="fi-FI" sz="1200" kern="1200" dirty="0" err="1">
                <a:solidFill>
                  <a:schemeClr val="tx1"/>
                </a:solidFill>
                <a:effectLst/>
                <a:latin typeface="Arial" pitchFamily="34" charset="0"/>
                <a:ea typeface="+mn-ea"/>
                <a:cs typeface="Arial" pitchFamily="34" charset="0"/>
              </a:rPr>
              <a:t>CIRCWASTE-hankkeen</a:t>
            </a:r>
            <a:r>
              <a:rPr lang="fi-FI" sz="1200" kern="1200" dirty="0">
                <a:solidFill>
                  <a:schemeClr val="tx1"/>
                </a:solidFill>
                <a:effectLst/>
                <a:latin typeface="Arial" pitchFamily="34" charset="0"/>
                <a:ea typeface="+mn-ea"/>
                <a:cs typeface="Arial" pitchFamily="34" charset="0"/>
              </a:rPr>
              <a:t> myötä Suomella on entistä paremmat mahdollisuudet paitsi saavuttaa jätehuollolle asetetut tavoitteet, myös profiloitua kansainväliseksi kiertotalouden ydinosaajaksi. Uusia ratkaisuja tarvitaan jatkuvasti, jotta voimme vastata kehittyvän jätelainsäädännön ja liiketoiminnan haasteisiin”, hankkeen vastuullinen johtaja </a:t>
            </a:r>
            <a:r>
              <a:rPr lang="fi-FI" sz="1200" b="1" kern="1200" dirty="0">
                <a:solidFill>
                  <a:schemeClr val="tx1"/>
                </a:solidFill>
                <a:effectLst/>
                <a:latin typeface="Arial" pitchFamily="34" charset="0"/>
                <a:ea typeface="+mn-ea"/>
                <a:cs typeface="Arial" pitchFamily="34" charset="0"/>
              </a:rPr>
              <a:t>Tuuli Myllymaa</a:t>
            </a:r>
            <a:r>
              <a:rPr lang="fi-FI" sz="1200" kern="1200" dirty="0">
                <a:solidFill>
                  <a:schemeClr val="tx1"/>
                </a:solidFill>
                <a:effectLst/>
                <a:latin typeface="Arial" pitchFamily="34" charset="0"/>
                <a:ea typeface="+mn-ea"/>
                <a:cs typeface="Arial" pitchFamily="34" charset="0"/>
              </a:rPr>
              <a:t> Suomen ympäristökeskuksesta sanoo.</a:t>
            </a:r>
          </a:p>
          <a:p>
            <a:r>
              <a:rPr lang="fi-FI" sz="1200" kern="1200" dirty="0">
                <a:solidFill>
                  <a:schemeClr val="tx1"/>
                </a:solidFill>
                <a:effectLst/>
                <a:latin typeface="Arial" pitchFamily="34" charset="0"/>
                <a:ea typeface="+mn-ea"/>
                <a:cs typeface="Arial" pitchFamily="34" charset="0"/>
              </a:rPr>
              <a:t> </a:t>
            </a:r>
          </a:p>
          <a:p>
            <a:r>
              <a:rPr lang="fi-FI" sz="1200" kern="1200" dirty="0">
                <a:solidFill>
                  <a:schemeClr val="tx1"/>
                </a:solidFill>
                <a:effectLst/>
                <a:latin typeface="Arial" pitchFamily="34" charset="0"/>
                <a:ea typeface="+mn-ea"/>
                <a:cs typeface="Arial" pitchFamily="34" charset="0"/>
              </a:rPr>
              <a:t>Hankkeessa kehitetään kaikkiaan kahdenkymmenen yhteistyökumppanin voimin jätteitä vähentäviä toimintamalleja sekä uudenlaisia jätteiden käsittely- ja lajittelulaitteistoja, suunnitellaan kierrätysraaka-aineista uusia tuotteita, kehitetään uusia ruokapalveluita ja optimoidaan keräilyä ja kuljetuksia. Lisäksi järjestetään koulutusta, luodaan yhteistyöverkostoja ja kerätään hyviä käytäntöjä.</a:t>
            </a:r>
          </a:p>
          <a:p>
            <a:r>
              <a:rPr lang="fi-FI" sz="1200" kern="1200" dirty="0">
                <a:solidFill>
                  <a:schemeClr val="tx1"/>
                </a:solidFill>
                <a:effectLst/>
                <a:latin typeface="Arial" pitchFamily="34" charset="0"/>
                <a:ea typeface="+mn-ea"/>
                <a:cs typeface="Arial" pitchFamily="34" charset="0"/>
              </a:rPr>
              <a:t> </a:t>
            </a:r>
          </a:p>
          <a:p>
            <a:r>
              <a:rPr lang="fi-FI" sz="1200" b="1" kern="1200" dirty="0">
                <a:solidFill>
                  <a:schemeClr val="tx1"/>
                </a:solidFill>
                <a:effectLst/>
                <a:latin typeface="Arial" pitchFamily="34" charset="0"/>
                <a:ea typeface="+mn-ea"/>
                <a:cs typeface="Arial" pitchFamily="34" charset="0"/>
              </a:rPr>
              <a:t>Kiertotalouden palvelukeskus tukee alueellista työtä</a:t>
            </a:r>
            <a:endParaRPr lang="fi-FI" sz="1200" kern="1200" dirty="0">
              <a:solidFill>
                <a:schemeClr val="tx1"/>
              </a:solidFill>
              <a:effectLst/>
              <a:latin typeface="Arial" pitchFamily="34" charset="0"/>
              <a:ea typeface="+mn-ea"/>
              <a:cs typeface="Arial" pitchFamily="34" charset="0"/>
            </a:endParaRPr>
          </a:p>
          <a:p>
            <a:r>
              <a:rPr lang="fi-FI" sz="1200" kern="1200" dirty="0">
                <a:solidFill>
                  <a:schemeClr val="tx1"/>
                </a:solidFill>
                <a:effectLst/>
                <a:latin typeface="Arial" pitchFamily="34" charset="0"/>
                <a:ea typeface="+mn-ea"/>
                <a:cs typeface="Arial" pitchFamily="34" charset="0"/>
              </a:rPr>
              <a:t> </a:t>
            </a:r>
          </a:p>
          <a:p>
            <a:r>
              <a:rPr lang="fi-FI" sz="1200" kern="1200" dirty="0">
                <a:solidFill>
                  <a:schemeClr val="tx1"/>
                </a:solidFill>
                <a:effectLst/>
                <a:latin typeface="Arial" pitchFamily="34" charset="0"/>
                <a:ea typeface="+mn-ea"/>
                <a:cs typeface="Arial" pitchFamily="34" charset="0"/>
              </a:rPr>
              <a:t>Suomen ympäristökeskus ja </a:t>
            </a:r>
            <a:r>
              <a:rPr lang="fi-FI" sz="1200" kern="1200" dirty="0" err="1">
                <a:solidFill>
                  <a:schemeClr val="tx1"/>
                </a:solidFill>
                <a:effectLst/>
                <a:latin typeface="Arial" pitchFamily="34" charset="0"/>
                <a:ea typeface="+mn-ea"/>
                <a:cs typeface="Arial" pitchFamily="34" charset="0"/>
              </a:rPr>
              <a:t>Motiva</a:t>
            </a:r>
            <a:r>
              <a:rPr lang="fi-FI" sz="1200" kern="1200" dirty="0">
                <a:solidFill>
                  <a:schemeClr val="tx1"/>
                </a:solidFill>
                <a:effectLst/>
                <a:latin typeface="Arial" pitchFamily="34" charset="0"/>
                <a:ea typeface="+mn-ea"/>
                <a:cs typeface="Arial" pitchFamily="34" charset="0"/>
              </a:rPr>
              <a:t> muodostavat asiantuntijaorganisaatioina kiertotalouden palvelukeskuksen, joka kokoaa, tuottaa ja analysoi tietoa sekä kehittää eri kohderyhmille soveltuvia työvälineitä. Palvelukeskus myös viestii osahankkeiden ja analyysien tuloksista ja levittää kiertotalouden hyviä esimerkkejä sekä kansallisesti että kansainvälisesti. Palvelukeskus arvioi toimien vaikutuksia ympäristöön ja tukee alueellisten yhteistyöverkostojen ja resurssiviisaiden kuntien työtä.</a:t>
            </a:r>
          </a:p>
          <a:p>
            <a:r>
              <a:rPr lang="fi-FI" sz="1200" kern="1200" dirty="0">
                <a:solidFill>
                  <a:schemeClr val="tx1"/>
                </a:solidFill>
                <a:effectLst/>
                <a:latin typeface="Arial" pitchFamily="34" charset="0"/>
                <a:ea typeface="+mn-ea"/>
                <a:cs typeface="Arial" pitchFamily="34" charset="0"/>
              </a:rPr>
              <a:t> </a:t>
            </a:r>
          </a:p>
          <a:p>
            <a:r>
              <a:rPr lang="fi-FI" sz="1200" kern="1200" dirty="0">
                <a:solidFill>
                  <a:schemeClr val="tx1"/>
                </a:solidFill>
                <a:effectLst/>
                <a:latin typeface="Arial" pitchFamily="34" charset="0"/>
                <a:ea typeface="+mn-ea"/>
                <a:cs typeface="Arial" pitchFamily="34" charset="0"/>
              </a:rPr>
              <a:t>”Hanke tuo Suomeen tarvittavaa pitkäjänteisyyttä kiertotalouden edistämiseen. Tavoitteena on synnyttää uusia kiertotaloutta tukevia hankkeita ympäri Suomea ja vahvistaa suomalaisen yhteiskunnan tulevaisuuden kilpailukykyä”, professori ja kulutuksen ja tuotannon keskuksen johtaja </a:t>
            </a:r>
            <a:r>
              <a:rPr lang="fi-FI" sz="1200" b="1" kern="1200" dirty="0">
                <a:solidFill>
                  <a:schemeClr val="tx1"/>
                </a:solidFill>
                <a:effectLst/>
                <a:latin typeface="Arial" pitchFamily="34" charset="0"/>
                <a:ea typeface="+mn-ea"/>
                <a:cs typeface="Arial" pitchFamily="34" charset="0"/>
              </a:rPr>
              <a:t>Jyri Seppälä</a:t>
            </a:r>
            <a:r>
              <a:rPr lang="fi-FI" sz="1200" kern="1200" dirty="0">
                <a:solidFill>
                  <a:schemeClr val="tx1"/>
                </a:solidFill>
                <a:effectLst/>
                <a:latin typeface="Arial" pitchFamily="34" charset="0"/>
                <a:ea typeface="+mn-ea"/>
                <a:cs typeface="Arial" pitchFamily="34" charset="0"/>
              </a:rPr>
              <a:t> Suomen ympäristökeskuksesta sanoo.</a:t>
            </a:r>
          </a:p>
          <a:p>
            <a:r>
              <a:rPr lang="fi-FI" sz="1200" kern="1200" dirty="0">
                <a:solidFill>
                  <a:schemeClr val="tx1"/>
                </a:solidFill>
                <a:effectLst/>
                <a:latin typeface="Arial" pitchFamily="34" charset="0"/>
                <a:ea typeface="+mn-ea"/>
                <a:cs typeface="Arial" pitchFamily="34" charset="0"/>
              </a:rPr>
              <a:t> </a:t>
            </a:r>
          </a:p>
          <a:p>
            <a:r>
              <a:rPr lang="fi-FI" sz="1200" kern="1200" dirty="0" err="1">
                <a:solidFill>
                  <a:schemeClr val="tx1"/>
                </a:solidFill>
                <a:effectLst/>
                <a:latin typeface="Arial" pitchFamily="34" charset="0"/>
                <a:ea typeface="+mn-ea"/>
                <a:cs typeface="Arial" pitchFamily="34" charset="0"/>
              </a:rPr>
              <a:t>CIRCWASTE-hankkeessa</a:t>
            </a:r>
            <a:r>
              <a:rPr lang="fi-FI" sz="1200" kern="1200" dirty="0">
                <a:solidFill>
                  <a:schemeClr val="tx1"/>
                </a:solidFill>
                <a:effectLst/>
                <a:latin typeface="Arial" pitchFamily="34" charset="0"/>
                <a:ea typeface="+mn-ea"/>
                <a:cs typeface="Arial" pitchFamily="34" charset="0"/>
              </a:rPr>
              <a:t> toteutetaan vuosina 2016 - 2023 yli kaksikymmentä konkreettista jätehuoltoon ja kiertotalouteen kytkeytyvää osahanketta. Niiden toteuttajat ovat hankkeen neljältä ydinalueelta - Satakunnan ja Lounais-Suomen muodostamasta Varsinais-Suomesta, Keski-Suomesta, Pohjois-Karjalasta ja Etelä-Karjalasta. Hankkeessa on mahdollista ilmoittautua myös edelläkävijäkunniksi.</a:t>
            </a:r>
          </a:p>
          <a:p>
            <a:endParaRPr lang="fi-FI" dirty="0"/>
          </a:p>
          <a:p>
            <a:r>
              <a:rPr lang="fi-FI" dirty="0"/>
              <a:t> </a:t>
            </a:r>
          </a:p>
        </p:txBody>
      </p:sp>
      <p:sp>
        <p:nvSpPr>
          <p:cNvPr id="4" name="Dian numeron paikkamerkki 3"/>
          <p:cNvSpPr>
            <a:spLocks noGrp="1"/>
          </p:cNvSpPr>
          <p:nvPr>
            <p:ph type="sldNum" sz="quarter" idx="10"/>
          </p:nvPr>
        </p:nvSpPr>
        <p:spPr/>
        <p:txBody>
          <a:bodyPr/>
          <a:lstStyle/>
          <a:p>
            <a:fld id="{9FAC8229-B5CC-44AB-AB45-F2763324C7BE}" type="slidenum">
              <a:rPr lang="fi-FI" smtClean="0"/>
              <a:pPr/>
              <a:t>1</a:t>
            </a:fld>
            <a:endParaRPr lang="fi-F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3350" y="509588"/>
            <a:ext cx="4527550" cy="2547937"/>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9FAC8229-B5CC-44AB-AB45-F2763324C7BE}" type="slidenum">
              <a:rPr lang="fi-FI" smtClean="0"/>
              <a:pPr/>
              <a:t>4</a:t>
            </a:fld>
            <a:endParaRPr lang="fi-FI"/>
          </a:p>
        </p:txBody>
      </p:sp>
    </p:spTree>
    <p:extLst>
      <p:ext uri="{BB962C8B-B14F-4D97-AF65-F5344CB8AC3E}">
        <p14:creationId xmlns:p14="http://schemas.microsoft.com/office/powerpoint/2010/main" val="3239853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_mandala+tumma">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0" cy="5143499"/>
          </a:xfrm>
          <a:prstGeom prst="rect">
            <a:avLst/>
          </a:prstGeom>
        </p:spPr>
      </p:pic>
      <p:sp>
        <p:nvSpPr>
          <p:cNvPr id="2" name="Otsikko 1"/>
          <p:cNvSpPr>
            <a:spLocks noGrp="1"/>
          </p:cNvSpPr>
          <p:nvPr>
            <p:ph type="ctrTitle" hasCustomPrompt="1"/>
          </p:nvPr>
        </p:nvSpPr>
        <p:spPr>
          <a:xfrm>
            <a:off x="3770334" y="1058448"/>
            <a:ext cx="4759889" cy="1641551"/>
          </a:xfrm>
        </p:spPr>
        <p:txBody>
          <a:bodyPr lIns="0" tIns="0" rIns="0" bIns="0" anchor="t" anchorCtr="0">
            <a:noAutofit/>
          </a:bodyPr>
          <a:lstStyle>
            <a:lvl1pPr algn="r">
              <a:lnSpc>
                <a:spcPts val="3400"/>
              </a:lnSpc>
              <a:defRPr sz="3000">
                <a:solidFill>
                  <a:schemeClr val="bg1"/>
                </a:solidFill>
              </a:defRPr>
            </a:lvl1pPr>
          </a:lstStyle>
          <a:p>
            <a:r>
              <a:rPr lang="fi-FI" dirty="0"/>
              <a:t>Esityksen otsikko</a:t>
            </a:r>
          </a:p>
        </p:txBody>
      </p:sp>
      <p:sp>
        <p:nvSpPr>
          <p:cNvPr id="3" name="Alaotsikko 2"/>
          <p:cNvSpPr>
            <a:spLocks noGrp="1"/>
          </p:cNvSpPr>
          <p:nvPr>
            <p:ph type="subTitle" idx="1" hasCustomPrompt="1"/>
          </p:nvPr>
        </p:nvSpPr>
        <p:spPr>
          <a:xfrm>
            <a:off x="3770334" y="2700000"/>
            <a:ext cx="4759890" cy="1314592"/>
          </a:xfrm>
        </p:spPr>
        <p:txBody>
          <a:bodyPr lIns="0" tIns="0" rIns="0" bIns="0">
            <a:noAutofit/>
          </a:bodyPr>
          <a:lstStyle>
            <a:lvl1pPr marL="0" indent="0" algn="r">
              <a:lnSpc>
                <a:spcPts val="1600"/>
              </a:lnSpc>
              <a:spcBef>
                <a:spcPts val="600"/>
              </a:spcBef>
              <a:buNone/>
              <a:defRPr sz="1400" b="0" baseline="0">
                <a:solidFill>
                  <a:schemeClr val="bg1"/>
                </a:solidFill>
                <a:latin typeface="Arial Rounded MT Bold" panose="020F07040305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Esityksen pitäjä</a:t>
            </a:r>
          </a:p>
          <a:p>
            <a:r>
              <a:rPr lang="fi-FI" dirty="0"/>
              <a:t>Organisaatio</a:t>
            </a:r>
          </a:p>
          <a:p>
            <a:r>
              <a:rPr lang="fi-FI" dirty="0"/>
              <a:t>Tilaisuus &amp; päivämäärä</a:t>
            </a:r>
          </a:p>
        </p:txBody>
      </p:sp>
      <p:sp>
        <p:nvSpPr>
          <p:cNvPr id="7"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13.4.2021</a:t>
            </a:fld>
            <a:endParaRPr lang="fi-FI" dirty="0"/>
          </a:p>
        </p:txBody>
      </p:sp>
      <p:sp>
        <p:nvSpPr>
          <p:cNvPr id="8"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9"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
        <p:nvSpPr>
          <p:cNvPr id="5" name="Suorakulmio 4">
            <a:extLst>
              <a:ext uri="{FF2B5EF4-FFF2-40B4-BE49-F238E27FC236}">
                <a16:creationId xmlns:a16="http://schemas.microsoft.com/office/drawing/2014/main" id="{8983E8BC-F58C-4E8C-9A46-D6306F4014BF}"/>
              </a:ext>
            </a:extLst>
          </p:cNvPr>
          <p:cNvSpPr/>
          <p:nvPr userDrawn="1"/>
        </p:nvSpPr>
        <p:spPr>
          <a:xfrm>
            <a:off x="207860" y="5028092"/>
            <a:ext cx="7984108" cy="92333"/>
          </a:xfrm>
          <a:prstGeom prst="rect">
            <a:avLst/>
          </a:prstGeom>
        </p:spPr>
        <p:txBody>
          <a:bodyPr wrap="square" lIns="0" tIns="0" rIns="0" bIns="0">
            <a:spAutoFit/>
          </a:bodyPr>
          <a:lstStyle/>
          <a:p>
            <a:pPr>
              <a:spcAft>
                <a:spcPts val="0"/>
              </a:spcAft>
            </a:pPr>
            <a:r>
              <a:rPr lang="fi-FI" sz="600" dirty="0" err="1">
                <a:solidFill>
                  <a:schemeClr val="tx1"/>
                </a:solidFill>
                <a:effectLst/>
                <a:latin typeface="Calibri" panose="020F0502020204030204" pitchFamily="34" charset="0"/>
                <a:ea typeface="Calibri" panose="020F0502020204030204" pitchFamily="34" charset="0"/>
              </a:rPr>
              <a:t>Circwaste</a:t>
            </a:r>
            <a:r>
              <a:rPr lang="fi-FI" sz="600" dirty="0">
                <a:solidFill>
                  <a:schemeClr val="tx1"/>
                </a:solidFill>
                <a:effectLst/>
                <a:latin typeface="Calibri" panose="020F0502020204030204" pitchFamily="34" charset="0"/>
                <a:ea typeface="Calibri" panose="020F0502020204030204" pitchFamily="34" charset="0"/>
              </a:rPr>
              <a:t>-hanke saa EU:lta rahoitusta, jolla hankkeen materiaalit on tuotettu. Materiaaleissa esitetty sisältö edustaa kuitenkin ainoastaan hankkeen omia näkemyksiä, joista EU:n komissio ei ole vastuussa.</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uva+teksti+kulma">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1"/>
            <a:ext cx="9141290" cy="5143499"/>
          </a:xfrm>
          <a:prstGeom prst="rect">
            <a:avLst/>
          </a:prstGeom>
        </p:spPr>
      </p:pic>
      <p:sp>
        <p:nvSpPr>
          <p:cNvPr id="11" name="Sisällön paikkamerkki 3"/>
          <p:cNvSpPr>
            <a:spLocks noGrp="1"/>
          </p:cNvSpPr>
          <p:nvPr>
            <p:ph sz="half" idx="13" hasCustomPrompt="1"/>
          </p:nvPr>
        </p:nvSpPr>
        <p:spPr>
          <a:xfrm>
            <a:off x="928222" y="1050606"/>
            <a:ext cx="6381728" cy="2118480"/>
          </a:xfrm>
        </p:spPr>
        <p:txBody>
          <a:bodyPr>
            <a:noAutofit/>
          </a:bodyPr>
          <a:lstStyle>
            <a:lvl1pPr marL="0" indent="0">
              <a:spcBef>
                <a:spcPts val="0"/>
              </a:spcBef>
              <a:buNone/>
              <a:defRPr sz="1600" b="0" i="1" baseline="0">
                <a:solidFill>
                  <a:srgbClr val="FF000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a:t>Lisää </a:t>
            </a:r>
            <a:r>
              <a:rPr lang="fi-FI" dirty="0" err="1"/>
              <a:t>taulukko/graafi/kaavio</a:t>
            </a:r>
            <a:r>
              <a:rPr lang="fi-FI" dirty="0"/>
              <a:t> napsauttamalla kuvaketta.</a:t>
            </a:r>
          </a:p>
        </p:txBody>
      </p:sp>
      <p:sp>
        <p:nvSpPr>
          <p:cNvPr id="12" name="Otsikko 1"/>
          <p:cNvSpPr>
            <a:spLocks noGrp="1"/>
          </p:cNvSpPr>
          <p:nvPr>
            <p:ph type="title" hasCustomPrompt="1"/>
          </p:nvPr>
        </p:nvSpPr>
        <p:spPr>
          <a:xfrm>
            <a:off x="928222" y="353821"/>
            <a:ext cx="7866062" cy="696784"/>
          </a:xfrm>
        </p:spPr>
        <p:txBody>
          <a:bodyPr/>
          <a:lstStyle>
            <a:lvl1pPr>
              <a:defRPr/>
            </a:lvl1pPr>
          </a:lstStyle>
          <a:p>
            <a:r>
              <a:rPr lang="fi-FI" dirty="0"/>
              <a:t>Otsikko</a:t>
            </a:r>
          </a:p>
        </p:txBody>
      </p:sp>
      <p:sp>
        <p:nvSpPr>
          <p:cNvPr id="14" name="Tekstin paikkamerkki 10"/>
          <p:cNvSpPr>
            <a:spLocks noGrp="1"/>
          </p:cNvSpPr>
          <p:nvPr>
            <p:ph type="body" sz="quarter" idx="16" hasCustomPrompt="1"/>
          </p:nvPr>
        </p:nvSpPr>
        <p:spPr>
          <a:xfrm>
            <a:off x="925512" y="3363094"/>
            <a:ext cx="7868771" cy="1050156"/>
          </a:xfrm>
        </p:spPr>
        <p:txBody>
          <a:bodyPr lIns="0" tIns="0" rIns="0" bIns="0"/>
          <a:lstStyle>
            <a:lvl1pPr marL="0" marR="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1800" b="0" kern="1200" baseline="0" dirty="0" smtClean="0">
                <a:solidFill>
                  <a:schemeClr val="tx1"/>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a:pPr>
            <a:r>
              <a:rPr lang="fi-FI" dirty="0"/>
              <a:t>Kuvateksti: </a:t>
            </a:r>
            <a:r>
              <a:rPr lang="fi-FI" dirty="0" err="1"/>
              <a:t>Arial</a:t>
            </a:r>
            <a:r>
              <a:rPr lang="fi-FI" dirty="0"/>
              <a:t> 18pt, riviväli 1,0, väri musta</a:t>
            </a:r>
          </a:p>
        </p:txBody>
      </p:sp>
      <p:sp>
        <p:nvSpPr>
          <p:cNvPr id="18"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13.4.2021</a:t>
            </a:fld>
            <a:endParaRPr lang="fi-FI" dirty="0"/>
          </a:p>
        </p:txBody>
      </p:sp>
      <p:sp>
        <p:nvSpPr>
          <p:cNvPr id="19"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20"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KSTI+kuva">
    <p:spTree>
      <p:nvGrpSpPr>
        <p:cNvPr id="1" name=""/>
        <p:cNvGrpSpPr/>
        <p:nvPr/>
      </p:nvGrpSpPr>
      <p:grpSpPr>
        <a:xfrm>
          <a:off x="0" y="0"/>
          <a:ext cx="0" cy="0"/>
          <a:chOff x="0" y="0"/>
          <a:chExt cx="0" cy="0"/>
        </a:xfrm>
      </p:grpSpPr>
      <p:pic>
        <p:nvPicPr>
          <p:cNvPr id="12" name="Kuva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4418775"/>
            <a:ext cx="9141290" cy="724725"/>
          </a:xfrm>
          <a:prstGeom prst="rect">
            <a:avLst/>
          </a:prstGeom>
        </p:spPr>
      </p:pic>
      <p:sp>
        <p:nvSpPr>
          <p:cNvPr id="13" name="Sisällön paikkamerkki 2"/>
          <p:cNvSpPr>
            <a:spLocks noGrp="1"/>
          </p:cNvSpPr>
          <p:nvPr>
            <p:ph sz="half" idx="1" hasCustomPrompt="1"/>
          </p:nvPr>
        </p:nvSpPr>
        <p:spPr>
          <a:xfrm>
            <a:off x="3898800" y="1113235"/>
            <a:ext cx="4788000" cy="3257153"/>
          </a:xfrm>
        </p:spPr>
        <p:txBody>
          <a:bodyPr>
            <a:noAutofit/>
          </a:bodyPr>
          <a:lstStyle>
            <a:lvl1pPr marL="0" indent="0">
              <a:spcBef>
                <a:spcPts val="0"/>
              </a:spcBef>
              <a:buNone/>
              <a:defRPr sz="1600" i="1" baseline="0">
                <a:solidFill>
                  <a:srgbClr val="FF000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a:t>Lisää </a:t>
            </a:r>
            <a:r>
              <a:rPr lang="fi-FI" dirty="0" err="1"/>
              <a:t>taulukko/graafi/kaavio</a:t>
            </a:r>
            <a:r>
              <a:rPr lang="fi-FI" dirty="0"/>
              <a:t> </a:t>
            </a:r>
            <a:br>
              <a:rPr lang="fi-FI" dirty="0"/>
            </a:br>
            <a:r>
              <a:rPr lang="fi-FI" dirty="0"/>
              <a:t>napsauttamalla kuvaketta.</a:t>
            </a:r>
          </a:p>
        </p:txBody>
      </p:sp>
      <p:sp>
        <p:nvSpPr>
          <p:cNvPr id="14" name="Otsikko 1"/>
          <p:cNvSpPr>
            <a:spLocks noGrp="1"/>
          </p:cNvSpPr>
          <p:nvPr>
            <p:ph type="title" hasCustomPrompt="1"/>
          </p:nvPr>
        </p:nvSpPr>
        <p:spPr>
          <a:xfrm>
            <a:off x="925512" y="416451"/>
            <a:ext cx="7761287" cy="696784"/>
          </a:xfrm>
        </p:spPr>
        <p:txBody>
          <a:bodyPr/>
          <a:lstStyle>
            <a:lvl1pPr>
              <a:defRPr>
                <a:solidFill>
                  <a:schemeClr val="tx2"/>
                </a:solidFill>
              </a:defRPr>
            </a:lvl1pPr>
          </a:lstStyle>
          <a:p>
            <a:r>
              <a:rPr lang="fi-FI" dirty="0"/>
              <a:t>Otsikko</a:t>
            </a:r>
          </a:p>
        </p:txBody>
      </p:sp>
      <p:sp>
        <p:nvSpPr>
          <p:cNvPr id="16"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13.4.2021</a:t>
            </a:fld>
            <a:endParaRPr lang="fi-FI" dirty="0"/>
          </a:p>
        </p:txBody>
      </p:sp>
      <p:sp>
        <p:nvSpPr>
          <p:cNvPr id="17"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19"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
        <p:nvSpPr>
          <p:cNvPr id="15" name="Tekstin paikkamerkki 10"/>
          <p:cNvSpPr>
            <a:spLocks noGrp="1"/>
          </p:cNvSpPr>
          <p:nvPr>
            <p:ph type="body" sz="quarter" idx="16" hasCustomPrompt="1"/>
          </p:nvPr>
        </p:nvSpPr>
        <p:spPr>
          <a:xfrm>
            <a:off x="925512" y="3363094"/>
            <a:ext cx="7868771" cy="1050156"/>
          </a:xfrm>
        </p:spPr>
        <p:txBody>
          <a:bodyPr lIns="0" tIns="0" rIns="0" bIns="0"/>
          <a:lstStyle>
            <a:lvl1pPr marL="0" marR="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1800" b="0" kern="1200" baseline="0" dirty="0" smtClean="0">
                <a:solidFill>
                  <a:schemeClr val="tx1"/>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a:pPr>
            <a:r>
              <a:rPr lang="fi-FI" dirty="0"/>
              <a:t>Kuvateksti: </a:t>
            </a:r>
            <a:r>
              <a:rPr lang="fi-FI" dirty="0" err="1"/>
              <a:t>Arial</a:t>
            </a:r>
            <a:r>
              <a:rPr lang="fi-FI" dirty="0"/>
              <a:t> 18pt, riviväli 1,0, väri musta</a:t>
            </a:r>
          </a:p>
        </p:txBody>
      </p:sp>
    </p:spTree>
    <p:extLst>
      <p:ext uri="{BB962C8B-B14F-4D97-AF65-F5344CB8AC3E}">
        <p14:creationId xmlns:p14="http://schemas.microsoft.com/office/powerpoint/2010/main" val="405880302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ko+kulm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2" cy="5143500"/>
          </a:xfrm>
          <a:prstGeom prst="rect">
            <a:avLst/>
          </a:prstGeom>
        </p:spPr>
      </p:pic>
      <p:sp>
        <p:nvSpPr>
          <p:cNvPr id="13"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13.4.2021</a:t>
            </a:fld>
            <a:endParaRPr lang="fi-FI" dirty="0"/>
          </a:p>
        </p:txBody>
      </p:sp>
      <p:sp>
        <p:nvSpPr>
          <p:cNvPr id="14"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15"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Tree>
    <p:extLst>
      <p:ext uri="{BB962C8B-B14F-4D97-AF65-F5344CB8AC3E}">
        <p14:creationId xmlns:p14="http://schemas.microsoft.com/office/powerpoint/2010/main" val="72842068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ko">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4413250"/>
            <a:ext cx="9141292" cy="724726"/>
          </a:xfrm>
          <a:prstGeom prst="rect">
            <a:avLst/>
          </a:prstGeom>
        </p:spPr>
      </p:pic>
      <p:sp>
        <p:nvSpPr>
          <p:cNvPr id="10"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13.4.2021</a:t>
            </a:fld>
            <a:endParaRPr lang="fi-FI" dirty="0"/>
          </a:p>
        </p:txBody>
      </p:sp>
      <p:sp>
        <p:nvSpPr>
          <p:cNvPr id="13"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
        <p:nvSpPr>
          <p:cNvPr id="14"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Tree>
    <p:extLst>
      <p:ext uri="{BB962C8B-B14F-4D97-AF65-F5344CB8AC3E}">
        <p14:creationId xmlns:p14="http://schemas.microsoft.com/office/powerpoint/2010/main" val="127047195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ko_tumma">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2" cy="5143500"/>
          </a:xfrm>
          <a:prstGeom prst="rect">
            <a:avLst/>
          </a:prstGeom>
        </p:spPr>
      </p:pic>
      <p:sp>
        <p:nvSpPr>
          <p:cNvPr id="11"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13.4.2021</a:t>
            </a:fld>
            <a:endParaRPr lang="fi-FI" dirty="0"/>
          </a:p>
        </p:txBody>
      </p:sp>
      <p:sp>
        <p:nvSpPr>
          <p:cNvPr id="16"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6"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
        <p:nvSpPr>
          <p:cNvPr id="7" name="Suorakulmio 6">
            <a:extLst>
              <a:ext uri="{FF2B5EF4-FFF2-40B4-BE49-F238E27FC236}">
                <a16:creationId xmlns:a16="http://schemas.microsoft.com/office/drawing/2014/main" id="{FC5FC72A-84B9-46FF-A4D9-0C42214FC3F3}"/>
              </a:ext>
            </a:extLst>
          </p:cNvPr>
          <p:cNvSpPr/>
          <p:nvPr userDrawn="1"/>
        </p:nvSpPr>
        <p:spPr>
          <a:xfrm>
            <a:off x="207860" y="5028092"/>
            <a:ext cx="7984108" cy="92333"/>
          </a:xfrm>
          <a:prstGeom prst="rect">
            <a:avLst/>
          </a:prstGeom>
        </p:spPr>
        <p:txBody>
          <a:bodyPr wrap="square" lIns="0" tIns="0" rIns="0" bIns="0">
            <a:spAutoFit/>
          </a:bodyPr>
          <a:lstStyle/>
          <a:p>
            <a:pPr>
              <a:spcAft>
                <a:spcPts val="0"/>
              </a:spcAft>
            </a:pPr>
            <a:r>
              <a:rPr lang="fi-FI" sz="600" dirty="0" err="1">
                <a:solidFill>
                  <a:schemeClr val="tx1"/>
                </a:solidFill>
                <a:effectLst/>
                <a:latin typeface="Calibri" panose="020F0502020204030204" pitchFamily="34" charset="0"/>
                <a:ea typeface="Calibri" panose="020F0502020204030204" pitchFamily="34" charset="0"/>
              </a:rPr>
              <a:t>Circwaste</a:t>
            </a:r>
            <a:r>
              <a:rPr lang="fi-FI" sz="600" dirty="0">
                <a:solidFill>
                  <a:schemeClr val="tx1"/>
                </a:solidFill>
                <a:effectLst/>
                <a:latin typeface="Calibri" panose="020F0502020204030204" pitchFamily="34" charset="0"/>
                <a:ea typeface="Calibri" panose="020F0502020204030204" pitchFamily="34" charset="0"/>
              </a:rPr>
              <a:t>-hanke saa EU:lta rahoitusta, jolla hankkeen materiaalit on tuotettu. Materiaaleissa esitetty sisältö edustaa kuitenkin ainoastaan hankkeen omia näkemyksiä, joista EU:n komissio ei ole vastuussa.</a:t>
            </a:r>
          </a:p>
        </p:txBody>
      </p:sp>
    </p:spTree>
    <p:extLst>
      <p:ext uri="{BB962C8B-B14F-4D97-AF65-F5344CB8AC3E}">
        <p14:creationId xmlns:p14="http://schemas.microsoft.com/office/powerpoint/2010/main" val="417107894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_kuva+otsikkopallot">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18559"/>
            <a:ext cx="9144000" cy="724941"/>
          </a:xfrm>
          <a:prstGeom prst="rect">
            <a:avLst/>
          </a:prstGeom>
        </p:spPr>
      </p:pic>
      <p:sp>
        <p:nvSpPr>
          <p:cNvPr id="6" name="Sisällön paikkamerkki 3"/>
          <p:cNvSpPr>
            <a:spLocks noGrp="1"/>
          </p:cNvSpPr>
          <p:nvPr>
            <p:ph sz="half" idx="13" hasCustomPrompt="1"/>
          </p:nvPr>
        </p:nvSpPr>
        <p:spPr>
          <a:xfrm>
            <a:off x="0" y="-1"/>
            <a:ext cx="9144000" cy="4418559"/>
          </a:xfrm>
        </p:spPr>
        <p:txBody>
          <a:bodyPr anchor="t" anchorCtr="0">
            <a:noAutofit/>
          </a:bodyPr>
          <a:lstStyle>
            <a:lvl1pPr marL="0" indent="0" algn="l">
              <a:spcBef>
                <a:spcPts val="0"/>
              </a:spcBef>
              <a:buNone/>
              <a:defRPr sz="1600" b="0" i="1" baseline="0">
                <a:solidFill>
                  <a:srgbClr val="FF000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a:t>Lisää kansikuva napsauttamalla kuvaketta. </a:t>
            </a:r>
            <a:br>
              <a:rPr lang="fi-FI" dirty="0"/>
            </a:br>
            <a:r>
              <a:rPr lang="fi-FI" dirty="0"/>
              <a:t>Vie kuva taakse. Lisää teemapallokuvat tekstien alle. </a:t>
            </a:r>
          </a:p>
        </p:txBody>
      </p:sp>
      <p:sp>
        <p:nvSpPr>
          <p:cNvPr id="10" name="Otsikko 1"/>
          <p:cNvSpPr>
            <a:spLocks noGrp="1"/>
          </p:cNvSpPr>
          <p:nvPr>
            <p:ph type="ctrTitle" hasCustomPrompt="1"/>
          </p:nvPr>
        </p:nvSpPr>
        <p:spPr>
          <a:xfrm>
            <a:off x="3901858" y="-1"/>
            <a:ext cx="4772415" cy="2549048"/>
          </a:xfrm>
        </p:spPr>
        <p:txBody>
          <a:bodyPr lIns="0" tIns="0" rIns="0" bIns="0" anchor="ctr" anchorCtr="0">
            <a:noAutofit/>
          </a:bodyPr>
          <a:lstStyle>
            <a:lvl1pPr algn="ctr">
              <a:lnSpc>
                <a:spcPts val="3400"/>
              </a:lnSpc>
              <a:defRPr sz="3000" baseline="0">
                <a:solidFill>
                  <a:schemeClr val="bg1"/>
                </a:solidFill>
              </a:defRPr>
            </a:lvl1pPr>
          </a:lstStyle>
          <a:p>
            <a:r>
              <a:rPr lang="fi-FI" dirty="0"/>
              <a:t>Otsikko yhdelle </a:t>
            </a:r>
            <a:br>
              <a:rPr lang="fi-FI" dirty="0"/>
            </a:br>
            <a:r>
              <a:rPr lang="fi-FI" dirty="0"/>
              <a:t>- kahdelle </a:t>
            </a:r>
            <a:br>
              <a:rPr lang="fi-FI" dirty="0"/>
            </a:br>
            <a:r>
              <a:rPr lang="fi-FI" dirty="0"/>
              <a:t>-  kolmelle, tai </a:t>
            </a:r>
            <a:br>
              <a:rPr lang="fi-FI" dirty="0"/>
            </a:br>
            <a:r>
              <a:rPr lang="fi-FI" dirty="0"/>
              <a:t>jopa neljälle riville</a:t>
            </a:r>
          </a:p>
        </p:txBody>
      </p:sp>
      <p:sp>
        <p:nvSpPr>
          <p:cNvPr id="11" name="Alaotsikko 2"/>
          <p:cNvSpPr>
            <a:spLocks noGrp="1"/>
          </p:cNvSpPr>
          <p:nvPr>
            <p:ph type="subTitle" idx="1" hasCustomPrompt="1"/>
          </p:nvPr>
        </p:nvSpPr>
        <p:spPr>
          <a:xfrm>
            <a:off x="6629019" y="3106454"/>
            <a:ext cx="2561573" cy="1847590"/>
          </a:xfrm>
        </p:spPr>
        <p:txBody>
          <a:bodyPr lIns="0" tIns="0" rIns="0" bIns="0" anchor="ctr" anchorCtr="0">
            <a:normAutofit/>
          </a:bodyPr>
          <a:lstStyle>
            <a:lvl1pPr marL="0" indent="0" algn="ctr">
              <a:lnSpc>
                <a:spcPts val="1600"/>
              </a:lnSpc>
              <a:spcBef>
                <a:spcPts val="600"/>
              </a:spcBef>
              <a:buNone/>
              <a:defRPr sz="1400" b="0" baseline="0">
                <a:solidFill>
                  <a:schemeClr val="bg1"/>
                </a:solidFill>
                <a:latin typeface="Arial Rounded MT Bold" panose="020F07040305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Esityksen pitäjä</a:t>
            </a:r>
          </a:p>
          <a:p>
            <a:r>
              <a:rPr lang="fi-FI" dirty="0"/>
              <a:t>Organisaatio</a:t>
            </a:r>
          </a:p>
          <a:p>
            <a:r>
              <a:rPr lang="fi-FI" dirty="0"/>
              <a:t>Tilaisuus &amp; päivämäärä</a:t>
            </a:r>
          </a:p>
        </p:txBody>
      </p:sp>
      <p:sp>
        <p:nvSpPr>
          <p:cNvPr id="8"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13.4.2021</a:t>
            </a:fld>
            <a:endParaRPr lang="fi-FI" dirty="0"/>
          </a:p>
        </p:txBody>
      </p:sp>
      <p:sp>
        <p:nvSpPr>
          <p:cNvPr id="9"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13"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Tree>
    <p:extLst>
      <p:ext uri="{BB962C8B-B14F-4D97-AF65-F5344CB8AC3E}">
        <p14:creationId xmlns:p14="http://schemas.microsoft.com/office/powerpoint/2010/main" val="356495592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HOsivu_ISO_tumma">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10" y="0"/>
            <a:ext cx="9141288" cy="5143498"/>
          </a:xfrm>
          <a:prstGeom prst="rect">
            <a:avLst/>
          </a:prstGeom>
        </p:spPr>
      </p:pic>
      <p:sp>
        <p:nvSpPr>
          <p:cNvPr id="10" name="Otsikko 1"/>
          <p:cNvSpPr>
            <a:spLocks noGrp="1"/>
          </p:cNvSpPr>
          <p:nvPr>
            <p:ph type="ctrTitle" hasCustomPrompt="1"/>
          </p:nvPr>
        </p:nvSpPr>
        <p:spPr>
          <a:xfrm>
            <a:off x="4054053" y="1083500"/>
            <a:ext cx="4476170" cy="3068877"/>
          </a:xfrm>
        </p:spPr>
        <p:txBody>
          <a:bodyPr lIns="0" tIns="0" rIns="0" bIns="0" anchor="t" anchorCtr="0">
            <a:noAutofit/>
          </a:bodyPr>
          <a:lstStyle>
            <a:lvl1pPr algn="r">
              <a:lnSpc>
                <a:spcPts val="3400"/>
              </a:lnSpc>
              <a:defRPr sz="3000" baseline="0">
                <a:solidFill>
                  <a:schemeClr val="bg1"/>
                </a:solidFill>
              </a:defRPr>
            </a:lvl1pPr>
          </a:lstStyle>
          <a:p>
            <a:r>
              <a:rPr lang="fi-FI" dirty="0"/>
              <a:t>Väliotsikko / </a:t>
            </a:r>
            <a:br>
              <a:rPr lang="fi-FI" dirty="0"/>
            </a:br>
            <a:r>
              <a:rPr lang="fi-FI" dirty="0" err="1"/>
              <a:t>tekstiäläys</a:t>
            </a:r>
            <a:r>
              <a:rPr lang="fi-FI" dirty="0"/>
              <a:t> /</a:t>
            </a:r>
            <a:br>
              <a:rPr lang="fi-FI" dirty="0"/>
            </a:br>
            <a:r>
              <a:rPr lang="fi-FI" dirty="0"/>
              <a:t>lainaus tms. hengähdystauko</a:t>
            </a:r>
          </a:p>
        </p:txBody>
      </p:sp>
      <p:sp>
        <p:nvSpPr>
          <p:cNvPr id="12"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13.4.2021</a:t>
            </a:fld>
            <a:endParaRPr lang="fi-FI" dirty="0"/>
          </a:p>
        </p:txBody>
      </p:sp>
      <p:sp>
        <p:nvSpPr>
          <p:cNvPr id="13"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14"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Tree>
    <p:extLst>
      <p:ext uri="{BB962C8B-B14F-4D97-AF65-F5344CB8AC3E}">
        <p14:creationId xmlns:p14="http://schemas.microsoft.com/office/powerpoint/2010/main" val="348906318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HOsivu_ISO_valkea">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0" cy="5143499"/>
          </a:xfrm>
          <a:prstGeom prst="rect">
            <a:avLst/>
          </a:prstGeom>
        </p:spPr>
      </p:pic>
      <p:sp>
        <p:nvSpPr>
          <p:cNvPr id="2" name="Otsikko 1"/>
          <p:cNvSpPr>
            <a:spLocks noGrp="1"/>
          </p:cNvSpPr>
          <p:nvPr>
            <p:ph type="ctrTitle" hasCustomPrompt="1"/>
          </p:nvPr>
        </p:nvSpPr>
        <p:spPr>
          <a:xfrm>
            <a:off x="4054053" y="1083500"/>
            <a:ext cx="4476170" cy="3068877"/>
          </a:xfrm>
        </p:spPr>
        <p:txBody>
          <a:bodyPr lIns="0" tIns="0" rIns="0" bIns="0" anchor="t" anchorCtr="0">
            <a:noAutofit/>
          </a:bodyPr>
          <a:lstStyle>
            <a:lvl1pPr algn="r">
              <a:lnSpc>
                <a:spcPts val="3400"/>
              </a:lnSpc>
              <a:defRPr sz="3000" baseline="0">
                <a:solidFill>
                  <a:schemeClr val="tx2"/>
                </a:solidFill>
              </a:defRPr>
            </a:lvl1pPr>
          </a:lstStyle>
          <a:p>
            <a:r>
              <a:rPr lang="fi-FI" dirty="0"/>
              <a:t>Väliotsikko / </a:t>
            </a:r>
            <a:br>
              <a:rPr lang="fi-FI" dirty="0"/>
            </a:br>
            <a:r>
              <a:rPr lang="fi-FI" dirty="0" err="1"/>
              <a:t>tekstiäläys</a:t>
            </a:r>
            <a:r>
              <a:rPr lang="fi-FI" dirty="0"/>
              <a:t> /</a:t>
            </a:r>
            <a:br>
              <a:rPr lang="fi-FI" dirty="0"/>
            </a:br>
            <a:r>
              <a:rPr lang="fi-FI" dirty="0"/>
              <a:t>lainaus tms. hengähdystauko</a:t>
            </a:r>
          </a:p>
        </p:txBody>
      </p:sp>
      <p:sp>
        <p:nvSpPr>
          <p:cNvPr id="8"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13.4.2021</a:t>
            </a:fld>
            <a:endParaRPr lang="fi-FI" dirty="0"/>
          </a:p>
        </p:txBody>
      </p:sp>
      <p:sp>
        <p:nvSpPr>
          <p:cNvPr id="13"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
        <p:nvSpPr>
          <p:cNvPr id="14"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Tree>
    <p:extLst>
      <p:ext uri="{BB962C8B-B14F-4D97-AF65-F5344CB8AC3E}">
        <p14:creationId xmlns:p14="http://schemas.microsoft.com/office/powerpoint/2010/main" val="222177178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HOsivu_ISO_turkoosi">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0" cy="5143498"/>
          </a:xfrm>
          <a:prstGeom prst="rect">
            <a:avLst/>
          </a:prstGeom>
        </p:spPr>
      </p:pic>
      <p:sp>
        <p:nvSpPr>
          <p:cNvPr id="10" name="Otsikko 1"/>
          <p:cNvSpPr>
            <a:spLocks noGrp="1"/>
          </p:cNvSpPr>
          <p:nvPr>
            <p:ph type="ctrTitle" hasCustomPrompt="1"/>
          </p:nvPr>
        </p:nvSpPr>
        <p:spPr>
          <a:xfrm>
            <a:off x="4054053" y="1083500"/>
            <a:ext cx="4476170" cy="3068877"/>
          </a:xfrm>
        </p:spPr>
        <p:txBody>
          <a:bodyPr lIns="0" tIns="0" rIns="0" bIns="0" anchor="t" anchorCtr="0">
            <a:noAutofit/>
          </a:bodyPr>
          <a:lstStyle>
            <a:lvl1pPr algn="r">
              <a:lnSpc>
                <a:spcPts val="3400"/>
              </a:lnSpc>
              <a:defRPr sz="3000" baseline="0">
                <a:solidFill>
                  <a:schemeClr val="bg1"/>
                </a:solidFill>
              </a:defRPr>
            </a:lvl1pPr>
          </a:lstStyle>
          <a:p>
            <a:r>
              <a:rPr lang="fi-FI" dirty="0"/>
              <a:t>Väliotsikko / </a:t>
            </a:r>
            <a:br>
              <a:rPr lang="fi-FI" dirty="0"/>
            </a:br>
            <a:r>
              <a:rPr lang="fi-FI" dirty="0" err="1"/>
              <a:t>tekstiäläys</a:t>
            </a:r>
            <a:r>
              <a:rPr lang="fi-FI" dirty="0"/>
              <a:t> /</a:t>
            </a:r>
            <a:br>
              <a:rPr lang="fi-FI" dirty="0"/>
            </a:br>
            <a:r>
              <a:rPr lang="fi-FI" dirty="0"/>
              <a:t>lainaus tms. hengähdystauko</a:t>
            </a:r>
          </a:p>
        </p:txBody>
      </p:sp>
      <p:sp>
        <p:nvSpPr>
          <p:cNvPr id="8"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13.4.2021</a:t>
            </a:fld>
            <a:endParaRPr lang="fi-FI" dirty="0"/>
          </a:p>
        </p:txBody>
      </p:sp>
      <p:sp>
        <p:nvSpPr>
          <p:cNvPr id="13"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14"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Tree>
    <p:extLst>
      <p:ext uri="{BB962C8B-B14F-4D97-AF65-F5344CB8AC3E}">
        <p14:creationId xmlns:p14="http://schemas.microsoft.com/office/powerpoint/2010/main" val="176566332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VAsivu_tekstitön">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18559"/>
            <a:ext cx="9144000" cy="724941"/>
          </a:xfrm>
          <a:prstGeom prst="rect">
            <a:avLst/>
          </a:prstGeom>
        </p:spPr>
      </p:pic>
      <p:sp>
        <p:nvSpPr>
          <p:cNvPr id="6" name="Sisällön paikkamerkki 3"/>
          <p:cNvSpPr>
            <a:spLocks noGrp="1"/>
          </p:cNvSpPr>
          <p:nvPr>
            <p:ph sz="half" idx="13" hasCustomPrompt="1"/>
          </p:nvPr>
        </p:nvSpPr>
        <p:spPr>
          <a:xfrm>
            <a:off x="0" y="-1"/>
            <a:ext cx="9144000" cy="4418559"/>
          </a:xfrm>
        </p:spPr>
        <p:txBody>
          <a:bodyPr anchor="ctr" anchorCtr="0">
            <a:noAutofit/>
          </a:bodyPr>
          <a:lstStyle>
            <a:lvl1pPr marL="0" indent="0" algn="ctr">
              <a:spcBef>
                <a:spcPts val="0"/>
              </a:spcBef>
              <a:buNone/>
              <a:defRPr sz="1600" b="0" i="1" baseline="0">
                <a:solidFill>
                  <a:srgbClr val="FF000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a:t>Lisää kuva (tai taulukko, </a:t>
            </a:r>
            <a:r>
              <a:rPr lang="fi-FI" dirty="0" err="1"/>
              <a:t>graafi</a:t>
            </a:r>
            <a:r>
              <a:rPr lang="fi-FI" dirty="0"/>
              <a:t> tms.) napsauttamalla kuvaketta.</a:t>
            </a:r>
          </a:p>
        </p:txBody>
      </p:sp>
      <p:sp>
        <p:nvSpPr>
          <p:cNvPr id="8"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13.4.2021</a:t>
            </a:fld>
            <a:endParaRPr lang="fi-FI" dirty="0"/>
          </a:p>
        </p:txBody>
      </p:sp>
      <p:sp>
        <p:nvSpPr>
          <p:cNvPr id="12"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13"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Tree>
    <p:extLst>
      <p:ext uri="{BB962C8B-B14F-4D97-AF65-F5344CB8AC3E}">
        <p14:creationId xmlns:p14="http://schemas.microsoft.com/office/powerpoint/2010/main" val="425088742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Isivu_vaalea">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0" cy="5143499"/>
          </a:xfrm>
          <a:prstGeom prst="rect">
            <a:avLst/>
          </a:prstGeom>
        </p:spPr>
      </p:pic>
      <p:sp>
        <p:nvSpPr>
          <p:cNvPr id="16" name="Tekstin paikkamerkki 10"/>
          <p:cNvSpPr>
            <a:spLocks noGrp="1"/>
          </p:cNvSpPr>
          <p:nvPr>
            <p:ph type="body" sz="quarter" idx="14" hasCustomPrompt="1"/>
          </p:nvPr>
        </p:nvSpPr>
        <p:spPr>
          <a:xfrm>
            <a:off x="925513" y="1243081"/>
            <a:ext cx="7854950" cy="594122"/>
          </a:xfrm>
        </p:spPr>
        <p:txBody>
          <a:bodyPr lIns="0" tIns="0" rIns="0" bIns="0"/>
          <a:lstStyle>
            <a:lvl1pPr marL="0" indent="0">
              <a:lnSpc>
                <a:spcPct val="100000"/>
              </a:lnSpc>
              <a:spcBef>
                <a:spcPts val="0"/>
              </a:spcBef>
              <a:buNone/>
              <a:defRPr sz="1800" b="0">
                <a:solidFill>
                  <a:schemeClr val="accent2"/>
                </a:solidFill>
                <a:latin typeface="Arial Rounded MT Bold" panose="020F0704030504030204" pitchFamily="34" charset="0"/>
              </a:defRPr>
            </a:lvl1pPr>
          </a:lstStyle>
          <a:p>
            <a:pPr lvl="0"/>
            <a:r>
              <a:rPr lang="fi-FI" dirty="0"/>
              <a:t>Alaotsikko tai ingressi: </a:t>
            </a:r>
            <a:r>
              <a:rPr lang="fi-FI" dirty="0" err="1"/>
              <a:t>Arial</a:t>
            </a:r>
            <a:r>
              <a:rPr lang="fi-FI" dirty="0"/>
              <a:t> </a:t>
            </a:r>
            <a:r>
              <a:rPr lang="fi-FI" dirty="0" err="1"/>
              <a:t>Rounded</a:t>
            </a:r>
            <a:r>
              <a:rPr lang="fi-FI" dirty="0"/>
              <a:t> MT </a:t>
            </a:r>
            <a:r>
              <a:rPr lang="fi-FI" dirty="0" err="1"/>
              <a:t>Bold</a:t>
            </a:r>
            <a:br>
              <a:rPr lang="fi-FI" dirty="0"/>
            </a:br>
            <a:r>
              <a:rPr lang="fi-FI" dirty="0"/>
              <a:t>pistekoko 18, riviväli 1, väri </a:t>
            </a:r>
            <a:r>
              <a:rPr lang="fi-FI" dirty="0" err="1"/>
              <a:t>cw-meri</a:t>
            </a:r>
            <a:endParaRPr lang="fi-FI" dirty="0"/>
          </a:p>
        </p:txBody>
      </p:sp>
      <p:sp>
        <p:nvSpPr>
          <p:cNvPr id="17" name="Otsikko 1"/>
          <p:cNvSpPr>
            <a:spLocks noGrp="1"/>
          </p:cNvSpPr>
          <p:nvPr>
            <p:ph type="title" hasCustomPrompt="1"/>
          </p:nvPr>
        </p:nvSpPr>
        <p:spPr>
          <a:xfrm>
            <a:off x="925513" y="340251"/>
            <a:ext cx="7866062" cy="696784"/>
          </a:xfrm>
        </p:spPr>
        <p:txBody>
          <a:bodyPr/>
          <a:lstStyle>
            <a:lvl1pPr>
              <a:lnSpc>
                <a:spcPts val="3200"/>
              </a:lnSpc>
              <a:defRPr sz="3000" baseline="0"/>
            </a:lvl1pPr>
          </a:lstStyle>
          <a:p>
            <a:r>
              <a:rPr lang="fi-FI" dirty="0"/>
              <a:t>Otsikko: </a:t>
            </a:r>
            <a:r>
              <a:rPr lang="fi-FI" dirty="0" err="1"/>
              <a:t>Arial</a:t>
            </a:r>
            <a:r>
              <a:rPr lang="fi-FI" dirty="0"/>
              <a:t> </a:t>
            </a:r>
            <a:r>
              <a:rPr lang="fi-FI" dirty="0" err="1"/>
              <a:t>Rounded</a:t>
            </a:r>
            <a:r>
              <a:rPr lang="fi-FI" dirty="0"/>
              <a:t> MT </a:t>
            </a:r>
            <a:r>
              <a:rPr lang="fi-FI" dirty="0" err="1"/>
              <a:t>Bold</a:t>
            </a:r>
            <a:br>
              <a:rPr lang="fi-FI" dirty="0"/>
            </a:br>
            <a:r>
              <a:rPr lang="fi-FI" dirty="0"/>
              <a:t>pistekoko 30, riviväli 32</a:t>
            </a:r>
          </a:p>
        </p:txBody>
      </p:sp>
      <p:sp>
        <p:nvSpPr>
          <p:cNvPr id="23" name="Tekstin paikkamerkki 10"/>
          <p:cNvSpPr>
            <a:spLocks noGrp="1"/>
          </p:cNvSpPr>
          <p:nvPr>
            <p:ph type="body" sz="quarter" idx="15" hasCustomPrompt="1"/>
          </p:nvPr>
        </p:nvSpPr>
        <p:spPr>
          <a:xfrm>
            <a:off x="925513" y="1991494"/>
            <a:ext cx="7854950" cy="594122"/>
          </a:xfrm>
        </p:spPr>
        <p:txBody>
          <a:bodyPr lIns="0" tIns="0" rIns="0" bIns="0"/>
          <a:lstStyle>
            <a:lvl1pPr marL="0" marR="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1800" b="0" kern="1200" baseline="0" dirty="0" smtClean="0">
                <a:solidFill>
                  <a:schemeClr val="tx1"/>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a:pPr>
            <a:r>
              <a:rPr lang="fi-FI" dirty="0"/>
              <a:t>Leipäteksti: </a:t>
            </a:r>
            <a:r>
              <a:rPr lang="fi-FI" dirty="0" err="1"/>
              <a:t>Arial</a:t>
            </a:r>
            <a:r>
              <a:rPr lang="fi-FI" dirty="0"/>
              <a:t> 18pt, riviväli 1,0, väri musta. Leipäteksti: </a:t>
            </a:r>
            <a:r>
              <a:rPr lang="fi-FI" dirty="0" err="1"/>
              <a:t>Arial</a:t>
            </a:r>
            <a:r>
              <a:rPr lang="fi-FI" dirty="0"/>
              <a:t> 18pt, riviväli 1,0, väri musta. Leipäteksti: </a:t>
            </a:r>
            <a:r>
              <a:rPr lang="fi-FI" dirty="0" err="1"/>
              <a:t>Arial</a:t>
            </a:r>
            <a:r>
              <a:rPr lang="fi-FI" dirty="0"/>
              <a:t> 18pt, riviväli 1,0, väri musta.</a:t>
            </a:r>
          </a:p>
        </p:txBody>
      </p:sp>
      <p:sp>
        <p:nvSpPr>
          <p:cNvPr id="26" name="Tekstin paikkamerkki 10"/>
          <p:cNvSpPr>
            <a:spLocks noGrp="1"/>
          </p:cNvSpPr>
          <p:nvPr>
            <p:ph type="body" sz="quarter" idx="17" hasCustomPrompt="1"/>
          </p:nvPr>
        </p:nvSpPr>
        <p:spPr>
          <a:xfrm>
            <a:off x="925513" y="2711574"/>
            <a:ext cx="7854950" cy="1517526"/>
          </a:xfrm>
        </p:spPr>
        <p:txBody>
          <a:bodyPr lIns="0" tIns="0" rIns="0" bIns="0"/>
          <a:lstStyle>
            <a:lvl1pPr marL="360000" marR="0" indent="-180000" algn="l" defTabSz="914400" rtl="0" eaLnBrk="1" fontAlgn="auto" latinLnBrk="0" hangingPunct="1">
              <a:lnSpc>
                <a:spcPct val="100000"/>
              </a:lnSpc>
              <a:spcBef>
                <a:spcPts val="600"/>
              </a:spcBef>
              <a:spcAft>
                <a:spcPts val="0"/>
              </a:spcAft>
              <a:buClr>
                <a:schemeClr val="accent2"/>
              </a:buClr>
              <a:buSzPct val="120000"/>
              <a:buFont typeface="Arial" panose="020B0604020202020204" pitchFamily="34" charset="0"/>
              <a:buChar char="•"/>
              <a:tabLst/>
              <a:defRPr lang="fi-FI" sz="1800" b="0" kern="1200" baseline="0" dirty="0" smtClean="0">
                <a:solidFill>
                  <a:schemeClr val="tx1"/>
                </a:solidFill>
                <a:latin typeface="Arial" panose="020B0604020202020204" pitchFamily="34" charset="0"/>
                <a:ea typeface="+mn-ea"/>
                <a:cs typeface="Arial" panose="020B0604020202020204" pitchFamily="34" charset="0"/>
              </a:defRPr>
            </a:lvl1pPr>
          </a:lstStyle>
          <a:p>
            <a:pPr marL="180000" lvl="0" indent="-180000">
              <a:spcBef>
                <a:spcPts val="600"/>
              </a:spcBef>
              <a:buClr>
                <a:schemeClr val="accent2"/>
              </a:buClr>
              <a:buSzPct val="120000"/>
              <a:buFont typeface="Arial" panose="020B0604020202020204" pitchFamily="34" charset="0"/>
              <a:buChar char="•"/>
            </a:pPr>
            <a:r>
              <a:rPr lang="fi-FI" dirty="0"/>
              <a:t>Luettelo ensimmäinen taso</a:t>
            </a:r>
          </a:p>
          <a:p>
            <a:pPr marL="180000" lvl="0" indent="-180000">
              <a:spcBef>
                <a:spcPts val="600"/>
              </a:spcBef>
              <a:buClr>
                <a:schemeClr val="accent2"/>
              </a:buClr>
              <a:buSzPct val="120000"/>
              <a:buFont typeface="Arial" panose="020B0604020202020204" pitchFamily="34" charset="0"/>
              <a:buChar char="•"/>
            </a:pPr>
            <a:r>
              <a:rPr lang="fi-FI" dirty="0" err="1"/>
              <a:t>Arial</a:t>
            </a:r>
            <a:r>
              <a:rPr lang="fi-FI" dirty="0"/>
              <a:t> 18pt, riviväli 1,0, väri musta</a:t>
            </a:r>
          </a:p>
          <a:p>
            <a:pPr marL="360000" lvl="0" indent="-180000">
              <a:spcBef>
                <a:spcPts val="600"/>
              </a:spcBef>
              <a:buClr>
                <a:schemeClr val="accent2"/>
              </a:buClr>
              <a:buSzPct val="120000"/>
              <a:buFont typeface="Arial" panose="020B0604020202020204" pitchFamily="34" charset="0"/>
              <a:buChar char="•"/>
            </a:pPr>
            <a:r>
              <a:rPr lang="fi-FI" dirty="0">
                <a:solidFill>
                  <a:schemeClr val="tx1">
                    <a:lumMod val="50000"/>
                    <a:lumOff val="50000"/>
                  </a:schemeClr>
                </a:solidFill>
              </a:rPr>
              <a:t>Luettelo toinen taso</a:t>
            </a:r>
          </a:p>
          <a:p>
            <a:pPr marL="360000" lvl="0" indent="-180000">
              <a:spcBef>
                <a:spcPts val="600"/>
              </a:spcBef>
              <a:buClr>
                <a:schemeClr val="accent2"/>
              </a:buClr>
              <a:buSzPct val="120000"/>
              <a:buFont typeface="Arial" panose="020B0604020202020204" pitchFamily="34" charset="0"/>
              <a:buChar char="•"/>
            </a:pPr>
            <a:r>
              <a:rPr lang="fi-FI" dirty="0" err="1">
                <a:solidFill>
                  <a:schemeClr val="tx1">
                    <a:lumMod val="50000"/>
                    <a:lumOff val="50000"/>
                  </a:schemeClr>
                </a:solidFill>
              </a:rPr>
              <a:t>Arial</a:t>
            </a:r>
            <a:r>
              <a:rPr lang="fi-FI" dirty="0">
                <a:solidFill>
                  <a:schemeClr val="tx1">
                    <a:lumMod val="50000"/>
                    <a:lumOff val="50000"/>
                  </a:schemeClr>
                </a:solidFill>
              </a:rPr>
              <a:t> 18pt, riviväli 1,0, väri harmaa (Teksti 1, vaaleampi 50%)</a:t>
            </a:r>
          </a:p>
        </p:txBody>
      </p:sp>
      <p:sp>
        <p:nvSpPr>
          <p:cNvPr id="11"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13.4.2021</a:t>
            </a:fld>
            <a:endParaRPr lang="fi-FI" dirty="0"/>
          </a:p>
        </p:txBody>
      </p:sp>
      <p:sp>
        <p:nvSpPr>
          <p:cNvPr id="14"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
        <p:nvSpPr>
          <p:cNvPr id="15" name="Tekstin paikkamerkki 10"/>
          <p:cNvSpPr>
            <a:spLocks noGrp="1"/>
          </p:cNvSpPr>
          <p:nvPr>
            <p:ph type="body" sz="quarter" idx="18"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sivu_tumma">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0" cy="5143499"/>
          </a:xfrm>
          <a:prstGeom prst="rect">
            <a:avLst/>
          </a:prstGeom>
        </p:spPr>
      </p:pic>
      <p:sp>
        <p:nvSpPr>
          <p:cNvPr id="11" name="Tekstin paikkamerkki 10"/>
          <p:cNvSpPr>
            <a:spLocks noGrp="1"/>
          </p:cNvSpPr>
          <p:nvPr>
            <p:ph type="body" sz="quarter" idx="14" hasCustomPrompt="1"/>
          </p:nvPr>
        </p:nvSpPr>
        <p:spPr>
          <a:xfrm>
            <a:off x="915988" y="1243081"/>
            <a:ext cx="7854950" cy="594122"/>
          </a:xfrm>
        </p:spPr>
        <p:txBody>
          <a:bodyPr lIns="0" tIns="0" rIns="0" bIns="0"/>
          <a:lstStyle>
            <a:lvl1pPr marL="0" indent="0">
              <a:lnSpc>
                <a:spcPct val="100000"/>
              </a:lnSpc>
              <a:spcBef>
                <a:spcPts val="0"/>
              </a:spcBef>
              <a:buNone/>
              <a:defRPr sz="1800" b="0">
                <a:solidFill>
                  <a:schemeClr val="bg2">
                    <a:lumMod val="60000"/>
                    <a:lumOff val="40000"/>
                  </a:schemeClr>
                </a:solidFill>
                <a:latin typeface="Arial Rounded MT Bold" panose="020F0704030504030204" pitchFamily="34" charset="0"/>
              </a:defRPr>
            </a:lvl1pPr>
          </a:lstStyle>
          <a:p>
            <a:pPr lvl="0"/>
            <a:r>
              <a:rPr lang="fi-FI" dirty="0"/>
              <a:t>Alaotsikko tai ingressi: </a:t>
            </a:r>
            <a:r>
              <a:rPr lang="fi-FI" dirty="0" err="1"/>
              <a:t>Arial</a:t>
            </a:r>
            <a:r>
              <a:rPr lang="fi-FI" dirty="0"/>
              <a:t> </a:t>
            </a:r>
            <a:r>
              <a:rPr lang="fi-FI" dirty="0" err="1"/>
              <a:t>Rounded</a:t>
            </a:r>
            <a:r>
              <a:rPr lang="fi-FI" dirty="0"/>
              <a:t> MT </a:t>
            </a:r>
            <a:r>
              <a:rPr lang="fi-FI" dirty="0" err="1"/>
              <a:t>Bold</a:t>
            </a:r>
            <a:br>
              <a:rPr lang="fi-FI" dirty="0"/>
            </a:br>
            <a:r>
              <a:rPr lang="fi-FI" dirty="0"/>
              <a:t>pistekoko 18, riviväli 1</a:t>
            </a:r>
          </a:p>
        </p:txBody>
      </p:sp>
      <p:sp>
        <p:nvSpPr>
          <p:cNvPr id="12" name="Otsikko 1"/>
          <p:cNvSpPr>
            <a:spLocks noGrp="1"/>
          </p:cNvSpPr>
          <p:nvPr>
            <p:ph type="title" hasCustomPrompt="1"/>
          </p:nvPr>
        </p:nvSpPr>
        <p:spPr>
          <a:xfrm>
            <a:off x="915988" y="340251"/>
            <a:ext cx="7866062" cy="696784"/>
          </a:xfrm>
        </p:spPr>
        <p:txBody>
          <a:bodyPr/>
          <a:lstStyle>
            <a:lvl1pPr>
              <a:lnSpc>
                <a:spcPts val="3200"/>
              </a:lnSpc>
              <a:defRPr sz="3000" baseline="0">
                <a:solidFill>
                  <a:schemeClr val="bg2"/>
                </a:solidFill>
              </a:defRPr>
            </a:lvl1pPr>
          </a:lstStyle>
          <a:p>
            <a:r>
              <a:rPr lang="fi-FI" dirty="0"/>
              <a:t>Otsikko: </a:t>
            </a:r>
            <a:r>
              <a:rPr lang="fi-FI" dirty="0" err="1"/>
              <a:t>Arial</a:t>
            </a:r>
            <a:r>
              <a:rPr lang="fi-FI" dirty="0"/>
              <a:t> </a:t>
            </a:r>
            <a:r>
              <a:rPr lang="fi-FI" dirty="0" err="1"/>
              <a:t>Rounded</a:t>
            </a:r>
            <a:r>
              <a:rPr lang="fi-FI" dirty="0"/>
              <a:t> MT </a:t>
            </a:r>
            <a:r>
              <a:rPr lang="fi-FI" dirty="0" err="1"/>
              <a:t>Bold</a:t>
            </a:r>
            <a:br>
              <a:rPr lang="fi-FI" dirty="0"/>
            </a:br>
            <a:r>
              <a:rPr lang="fi-FI" dirty="0"/>
              <a:t>pistekoko 30, riviväli 32</a:t>
            </a:r>
          </a:p>
        </p:txBody>
      </p:sp>
      <p:sp>
        <p:nvSpPr>
          <p:cNvPr id="13" name="Tekstin paikkamerkki 10"/>
          <p:cNvSpPr>
            <a:spLocks noGrp="1"/>
          </p:cNvSpPr>
          <p:nvPr>
            <p:ph type="body" sz="quarter" idx="15" hasCustomPrompt="1"/>
          </p:nvPr>
        </p:nvSpPr>
        <p:spPr>
          <a:xfrm>
            <a:off x="915988" y="2025958"/>
            <a:ext cx="7854950" cy="594122"/>
          </a:xfrm>
        </p:spPr>
        <p:txBody>
          <a:bodyPr lIns="0" tIns="0" rIns="0" bIns="0"/>
          <a:lstStyle>
            <a:lvl1pPr marL="0" marR="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sz="1800" b="0" baseline="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a:pPr>
            <a:r>
              <a:rPr lang="fi-FI" dirty="0"/>
              <a:t>Leipäteksti: </a:t>
            </a:r>
            <a:r>
              <a:rPr lang="fi-FI" dirty="0" err="1"/>
              <a:t>Arial</a:t>
            </a:r>
            <a:r>
              <a:rPr lang="fi-FI" dirty="0"/>
              <a:t> 18pt, riviväli 1,0, väri musta. Leipäteksti: </a:t>
            </a:r>
            <a:r>
              <a:rPr lang="fi-FI" dirty="0" err="1"/>
              <a:t>Arial</a:t>
            </a:r>
            <a:r>
              <a:rPr lang="fi-FI" dirty="0"/>
              <a:t> 18pt, riviväli 1,0, väri musta. Leipäteksti: </a:t>
            </a:r>
            <a:r>
              <a:rPr lang="fi-FI" dirty="0" err="1"/>
              <a:t>Arial</a:t>
            </a:r>
            <a:r>
              <a:rPr lang="fi-FI" dirty="0"/>
              <a:t> 18pt, riviväli 1,0, väri musta.</a:t>
            </a:r>
          </a:p>
        </p:txBody>
      </p:sp>
      <p:sp>
        <p:nvSpPr>
          <p:cNvPr id="15" name="Tekstin paikkamerkki 10"/>
          <p:cNvSpPr>
            <a:spLocks noGrp="1"/>
          </p:cNvSpPr>
          <p:nvPr>
            <p:ph type="body" sz="quarter" idx="16" hasCustomPrompt="1"/>
          </p:nvPr>
        </p:nvSpPr>
        <p:spPr>
          <a:xfrm>
            <a:off x="915988" y="2783581"/>
            <a:ext cx="7854950" cy="1378843"/>
          </a:xfrm>
        </p:spPr>
        <p:txBody>
          <a:bodyPr lIns="0" tIns="0" rIns="0" bIns="0"/>
          <a:lstStyle>
            <a:lvl1pPr marL="360000" marR="0" indent="-180000" algn="l" defTabSz="914400" rtl="0" eaLnBrk="1" fontAlgn="auto" latinLnBrk="0" hangingPunct="1">
              <a:lnSpc>
                <a:spcPct val="100000"/>
              </a:lnSpc>
              <a:spcBef>
                <a:spcPts val="600"/>
              </a:spcBef>
              <a:spcAft>
                <a:spcPts val="0"/>
              </a:spcAft>
              <a:buClr>
                <a:schemeClr val="accent2"/>
              </a:buClr>
              <a:buSzPct val="120000"/>
              <a:buFont typeface="Arial" panose="020B0604020202020204" pitchFamily="34" charset="0"/>
              <a:buChar char="•"/>
              <a:tabLst/>
              <a:defRPr sz="1800" b="0" baseline="0">
                <a:solidFill>
                  <a:schemeClr val="bg1"/>
                </a:solidFill>
                <a:latin typeface="Arial" panose="020B0604020202020204" pitchFamily="34" charset="0"/>
                <a:cs typeface="Arial" panose="020B0604020202020204" pitchFamily="34" charset="0"/>
              </a:defRPr>
            </a:lvl1pPr>
          </a:lstStyle>
          <a:p>
            <a:pPr marL="180000" lvl="0" indent="-180000">
              <a:spcBef>
                <a:spcPts val="600"/>
              </a:spcBef>
              <a:buClr>
                <a:schemeClr val="accent2"/>
              </a:buClr>
              <a:buSzPct val="120000"/>
              <a:buFont typeface="Arial" panose="020B0604020202020204" pitchFamily="34" charset="0"/>
              <a:buChar char="•"/>
            </a:pPr>
            <a:r>
              <a:rPr lang="fi-FI" dirty="0">
                <a:solidFill>
                  <a:schemeClr val="bg1"/>
                </a:solidFill>
              </a:rPr>
              <a:t>Luettelo ensimmäinen taso</a:t>
            </a:r>
          </a:p>
          <a:p>
            <a:pPr marL="180000" lvl="0" indent="-180000">
              <a:spcBef>
                <a:spcPts val="600"/>
              </a:spcBef>
              <a:buClr>
                <a:schemeClr val="accent2"/>
              </a:buClr>
              <a:buSzPct val="120000"/>
              <a:buFont typeface="Arial" panose="020B0604020202020204" pitchFamily="34" charset="0"/>
              <a:buChar char="•"/>
            </a:pPr>
            <a:r>
              <a:rPr lang="fi-FI" dirty="0" err="1">
                <a:solidFill>
                  <a:schemeClr val="bg1"/>
                </a:solidFill>
              </a:rPr>
              <a:t>Arial</a:t>
            </a:r>
            <a:r>
              <a:rPr lang="fi-FI" dirty="0">
                <a:solidFill>
                  <a:schemeClr val="bg1"/>
                </a:solidFill>
              </a:rPr>
              <a:t> 18pt, riviväli 1,0, väri musta</a:t>
            </a:r>
          </a:p>
          <a:p>
            <a:pPr marL="360000" lvl="0" indent="-180000">
              <a:spcBef>
                <a:spcPts val="600"/>
              </a:spcBef>
              <a:buClr>
                <a:schemeClr val="accent2"/>
              </a:buClr>
              <a:buSzPct val="120000"/>
              <a:buFont typeface="Arial" panose="020B0604020202020204" pitchFamily="34" charset="0"/>
              <a:buChar char="•"/>
            </a:pPr>
            <a:r>
              <a:rPr lang="fi-FI" dirty="0">
                <a:solidFill>
                  <a:schemeClr val="bg1">
                    <a:lumMod val="75000"/>
                  </a:schemeClr>
                </a:solidFill>
              </a:rPr>
              <a:t>Luettelo toinen taso</a:t>
            </a:r>
          </a:p>
          <a:p>
            <a:pPr marL="360000" lvl="0" indent="-180000">
              <a:spcBef>
                <a:spcPts val="600"/>
              </a:spcBef>
              <a:buClr>
                <a:schemeClr val="accent2"/>
              </a:buClr>
              <a:buSzPct val="120000"/>
              <a:buFont typeface="Arial" panose="020B0604020202020204" pitchFamily="34" charset="0"/>
              <a:buChar char="•"/>
            </a:pPr>
            <a:r>
              <a:rPr lang="fi-FI" dirty="0" err="1">
                <a:solidFill>
                  <a:schemeClr val="bg1">
                    <a:lumMod val="75000"/>
                  </a:schemeClr>
                </a:solidFill>
              </a:rPr>
              <a:t>Arial</a:t>
            </a:r>
            <a:r>
              <a:rPr lang="fi-FI" dirty="0">
                <a:solidFill>
                  <a:schemeClr val="bg1">
                    <a:lumMod val="75000"/>
                  </a:schemeClr>
                </a:solidFill>
              </a:rPr>
              <a:t> 18pt, riviväli 1,0, väri harmaa (Teksti 1, vaaleampi 35%)</a:t>
            </a:r>
          </a:p>
        </p:txBody>
      </p:sp>
      <p:sp>
        <p:nvSpPr>
          <p:cNvPr id="10"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13.4.2021</a:t>
            </a:fld>
            <a:endParaRPr lang="fi-FI" dirty="0"/>
          </a:p>
        </p:txBody>
      </p:sp>
      <p:sp>
        <p:nvSpPr>
          <p:cNvPr id="14" name="Tekstin paikkamerkki 10"/>
          <p:cNvSpPr>
            <a:spLocks noGrp="1"/>
          </p:cNvSpPr>
          <p:nvPr>
            <p:ph type="body" sz="quarter" idx="17"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18"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Tree>
    <p:extLst>
      <p:ext uri="{BB962C8B-B14F-4D97-AF65-F5344CB8AC3E}">
        <p14:creationId xmlns:p14="http://schemas.microsoft.com/office/powerpoint/2010/main" val="281801998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I+kuva+kulma">
    <p:spTree>
      <p:nvGrpSpPr>
        <p:cNvPr id="1" name=""/>
        <p:cNvGrpSpPr/>
        <p:nvPr/>
      </p:nvGrpSpPr>
      <p:grpSpPr>
        <a:xfrm>
          <a:off x="0" y="0"/>
          <a:ext cx="0" cy="0"/>
          <a:chOff x="0" y="0"/>
          <a:chExt cx="0" cy="0"/>
        </a:xfrm>
      </p:grpSpPr>
      <p:pic>
        <p:nvPicPr>
          <p:cNvPr id="12" name="Kuva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0" cy="5143499"/>
          </a:xfrm>
          <a:prstGeom prst="rect">
            <a:avLst/>
          </a:prstGeom>
        </p:spPr>
      </p:pic>
      <p:sp>
        <p:nvSpPr>
          <p:cNvPr id="13" name="Sisällön paikkamerkki 2"/>
          <p:cNvSpPr>
            <a:spLocks noGrp="1"/>
          </p:cNvSpPr>
          <p:nvPr>
            <p:ph sz="half" idx="1" hasCustomPrompt="1"/>
          </p:nvPr>
        </p:nvSpPr>
        <p:spPr>
          <a:xfrm>
            <a:off x="3898800" y="1046560"/>
            <a:ext cx="3247299" cy="3257153"/>
          </a:xfrm>
        </p:spPr>
        <p:txBody>
          <a:bodyPr>
            <a:noAutofit/>
          </a:bodyPr>
          <a:lstStyle>
            <a:lvl1pPr marL="0" indent="0">
              <a:spcBef>
                <a:spcPts val="0"/>
              </a:spcBef>
              <a:buNone/>
              <a:defRPr sz="1600" i="1" baseline="0">
                <a:solidFill>
                  <a:srgbClr val="FF000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a:t>Lisää </a:t>
            </a:r>
            <a:r>
              <a:rPr lang="fi-FI" dirty="0" err="1"/>
              <a:t>taulukko/graafi/kaavio</a:t>
            </a:r>
            <a:r>
              <a:rPr lang="fi-FI" dirty="0"/>
              <a:t> </a:t>
            </a:r>
            <a:br>
              <a:rPr lang="fi-FI" dirty="0"/>
            </a:br>
            <a:r>
              <a:rPr lang="fi-FI" dirty="0"/>
              <a:t>napsauttamalla kuvaketta.</a:t>
            </a:r>
          </a:p>
        </p:txBody>
      </p:sp>
      <p:sp>
        <p:nvSpPr>
          <p:cNvPr id="14" name="Otsikko 1"/>
          <p:cNvSpPr>
            <a:spLocks noGrp="1"/>
          </p:cNvSpPr>
          <p:nvPr>
            <p:ph type="title" hasCustomPrompt="1"/>
          </p:nvPr>
        </p:nvSpPr>
        <p:spPr>
          <a:xfrm>
            <a:off x="925513" y="349776"/>
            <a:ext cx="7866062" cy="696784"/>
          </a:xfrm>
        </p:spPr>
        <p:txBody>
          <a:bodyPr/>
          <a:lstStyle>
            <a:lvl1pPr>
              <a:defRPr>
                <a:solidFill>
                  <a:schemeClr val="tx2"/>
                </a:solidFill>
              </a:defRPr>
            </a:lvl1pPr>
          </a:lstStyle>
          <a:p>
            <a:r>
              <a:rPr lang="fi-FI" dirty="0"/>
              <a:t>Otsikko</a:t>
            </a:r>
          </a:p>
        </p:txBody>
      </p:sp>
      <p:sp>
        <p:nvSpPr>
          <p:cNvPr id="10"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13.4.2021</a:t>
            </a:fld>
            <a:endParaRPr lang="fi-FI" dirty="0"/>
          </a:p>
        </p:txBody>
      </p:sp>
      <p:sp>
        <p:nvSpPr>
          <p:cNvPr id="11"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15"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
        <p:nvSpPr>
          <p:cNvPr id="16" name="Tekstin paikkamerkki 10"/>
          <p:cNvSpPr>
            <a:spLocks noGrp="1"/>
          </p:cNvSpPr>
          <p:nvPr>
            <p:ph type="body" sz="quarter" idx="16" hasCustomPrompt="1"/>
          </p:nvPr>
        </p:nvSpPr>
        <p:spPr>
          <a:xfrm>
            <a:off x="925513" y="1046560"/>
            <a:ext cx="2973288" cy="3366690"/>
          </a:xfrm>
        </p:spPr>
        <p:txBody>
          <a:bodyPr lIns="0" tIns="0" rIns="0" bIns="0"/>
          <a:lstStyle>
            <a:lvl1pPr marL="0" marR="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1800" b="0" kern="1200" baseline="0" dirty="0" smtClean="0">
                <a:solidFill>
                  <a:schemeClr val="tx1"/>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a:pPr>
            <a:r>
              <a:rPr lang="fi-FI" dirty="0"/>
              <a:t>Kuvateksti: </a:t>
            </a:r>
            <a:r>
              <a:rPr lang="fi-FI" dirty="0" err="1"/>
              <a:t>Arial</a:t>
            </a:r>
            <a:r>
              <a:rPr lang="fi-FI" dirty="0"/>
              <a:t> 18pt, riviväli 1,0, väri musta</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1403648" y="416451"/>
            <a:ext cx="7283152" cy="857250"/>
          </a:xfrm>
          <a:prstGeom prst="rect">
            <a:avLst/>
          </a:prstGeom>
        </p:spPr>
        <p:txBody>
          <a:bodyPr vert="horz" lIns="0" tIns="0" rIns="0" bIns="0" rtlCol="0" anchor="t"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1403648" y="1274401"/>
            <a:ext cx="7283152" cy="3394472"/>
          </a:xfrm>
          <a:prstGeom prst="rect">
            <a:avLst/>
          </a:prstGeom>
        </p:spPr>
        <p:txBody>
          <a:bodyPr vert="horz" lIns="0" tIns="0" rIns="0" bIns="0" rtlCol="0">
            <a:noAutofit/>
          </a:bodyPr>
          <a:lstStyle/>
          <a:p>
            <a:pPr lvl="0"/>
            <a:r>
              <a:rPr lang="fi-FI" dirty="0"/>
              <a:t>Luettelo ensimmäinen taso</a:t>
            </a:r>
          </a:p>
          <a:p>
            <a:pPr lvl="1"/>
            <a:r>
              <a:rPr lang="fi-FI" dirty="0"/>
              <a:t>toinen taso</a:t>
            </a:r>
          </a:p>
          <a:p>
            <a:pPr lvl="2"/>
            <a:r>
              <a:rPr lang="fi-FI" dirty="0"/>
              <a:t>kolmas taso</a:t>
            </a:r>
          </a:p>
        </p:txBody>
      </p:sp>
    </p:spTree>
  </p:cSld>
  <p:clrMap bg1="lt1" tx1="dk1" bg2="lt2" tx2="dk2" accent1="accent1" accent2="accent2" accent3="accent3" accent4="accent4" accent5="accent5" accent6="accent6" hlink="hlink" folHlink="folHlink"/>
  <p:sldLayoutIdLst>
    <p:sldLayoutId id="2147483649" r:id="rId1"/>
    <p:sldLayoutId id="2147483692" r:id="rId2"/>
    <p:sldLayoutId id="2147483693" r:id="rId3"/>
    <p:sldLayoutId id="2147483687" r:id="rId4"/>
    <p:sldLayoutId id="2147483689" r:id="rId5"/>
    <p:sldLayoutId id="2147483690" r:id="rId6"/>
    <p:sldLayoutId id="2147483681" r:id="rId7"/>
    <p:sldLayoutId id="2147483688" r:id="rId8"/>
    <p:sldLayoutId id="2147483650" r:id="rId9"/>
    <p:sldLayoutId id="2147483655" r:id="rId10"/>
    <p:sldLayoutId id="2147483695" r:id="rId11"/>
    <p:sldLayoutId id="2147483696" r:id="rId12"/>
    <p:sldLayoutId id="2147483697" r:id="rId13"/>
    <p:sldLayoutId id="2147483698" r:id="rId14"/>
  </p:sldLayoutIdLst>
  <p:transition>
    <p:fade/>
  </p:transition>
  <p:hf hdr="0"/>
  <p:txStyles>
    <p:titleStyle>
      <a:lvl1pPr algn="l" defTabSz="914400" rtl="0" eaLnBrk="1" latinLnBrk="0" hangingPunct="1">
        <a:lnSpc>
          <a:spcPts val="2600"/>
        </a:lnSpc>
        <a:spcBef>
          <a:spcPct val="0"/>
        </a:spcBef>
        <a:buNone/>
        <a:defRPr sz="2400" kern="1200">
          <a:solidFill>
            <a:schemeClr val="tx2"/>
          </a:solidFill>
          <a:latin typeface="Arial Rounded MT Bold" panose="020F0704030504030204" pitchFamily="34" charset="0"/>
          <a:ea typeface="+mj-ea"/>
          <a:cs typeface="+mj-cs"/>
        </a:defRPr>
      </a:lvl1pPr>
    </p:titleStyle>
    <p:bodyStyle>
      <a:lvl1pPr marL="342000" indent="-3429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i="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sz="3200" dirty="0">
                <a:solidFill>
                  <a:schemeClr val="bg2"/>
                </a:solidFill>
              </a:rPr>
              <a:t>Kiertotalouden</a:t>
            </a:r>
            <a:br>
              <a:rPr lang="fi-FI" sz="3200" dirty="0"/>
            </a:br>
            <a:r>
              <a:rPr lang="fi-FI" sz="3200" dirty="0"/>
              <a:t>alueelliset tiekartat</a:t>
            </a:r>
            <a:br>
              <a:rPr lang="fi-FI" sz="3200" dirty="0"/>
            </a:br>
            <a:r>
              <a:rPr lang="fi-FI" sz="3200" dirty="0"/>
              <a:t>- tukimateriaaleja kunnille</a:t>
            </a:r>
            <a:endParaRPr lang="fi-FI" dirty="0">
              <a:solidFill>
                <a:schemeClr val="bg2"/>
              </a:solidFill>
            </a:endParaRPr>
          </a:p>
        </p:txBody>
      </p:sp>
      <p:sp>
        <p:nvSpPr>
          <p:cNvPr id="3" name="Dian numeron paikkamerkki 2"/>
          <p:cNvSpPr>
            <a:spLocks noGrp="1"/>
          </p:cNvSpPr>
          <p:nvPr>
            <p:ph type="sldNum" sz="quarter" idx="4"/>
          </p:nvPr>
        </p:nvSpPr>
        <p:spPr>
          <a:xfrm>
            <a:off x="8629868" y="4672002"/>
            <a:ext cx="313716" cy="273844"/>
          </a:xfrm>
          <a:prstGeom prst="rect">
            <a:avLst/>
          </a:prstGeom>
        </p:spPr>
        <p:txBody>
          <a:bodyPr/>
          <a:lstStyle/>
          <a:p>
            <a:fld id="{24342B02-74FC-4320-A08D-C58DA89F77A2}" type="slidenum">
              <a:rPr lang="fi-FI" smtClean="0"/>
              <a:pPr/>
              <a:t>1</a:t>
            </a:fld>
            <a:endParaRPr lang="fi-FI" dirty="0"/>
          </a:p>
        </p:txBody>
      </p:sp>
    </p:spTree>
    <p:extLst>
      <p:ext uri="{BB962C8B-B14F-4D97-AF65-F5344CB8AC3E}">
        <p14:creationId xmlns:p14="http://schemas.microsoft.com/office/powerpoint/2010/main" val="178719497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ctrTitle"/>
          </p:nvPr>
        </p:nvSpPr>
        <p:spPr>
          <a:xfrm>
            <a:off x="3129025" y="1997900"/>
            <a:ext cx="5692430" cy="1089429"/>
          </a:xfrm>
        </p:spPr>
        <p:txBody>
          <a:bodyPr/>
          <a:lstStyle/>
          <a:p>
            <a:r>
              <a:rPr lang="fi-FI" dirty="0"/>
              <a:t>Materiaaleja ja mallipohjia</a:t>
            </a:r>
            <a:br>
              <a:rPr lang="fi-FI" dirty="0"/>
            </a:br>
            <a:r>
              <a:rPr lang="fi-FI" dirty="0">
                <a:solidFill>
                  <a:schemeClr val="bg2"/>
                </a:solidFill>
              </a:rPr>
              <a:t>tiekarttojen työstämiseen</a:t>
            </a:r>
          </a:p>
        </p:txBody>
      </p:sp>
      <p:sp>
        <p:nvSpPr>
          <p:cNvPr id="3" name="Päivämäärän paikkamerkki 2"/>
          <p:cNvSpPr>
            <a:spLocks noGrp="1"/>
          </p:cNvSpPr>
          <p:nvPr>
            <p:ph type="dt" sz="half" idx="2"/>
          </p:nvPr>
        </p:nvSpPr>
        <p:spPr>
          <a:prstGeom prst="rect">
            <a:avLst/>
          </a:prstGeom>
        </p:spPr>
        <p:txBody>
          <a:bodyPr/>
          <a:lstStyle/>
          <a:p>
            <a:fld id="{428E0BB8-2FF6-48C2-87A0-C85C78AFC4B4}" type="datetime1">
              <a:rPr lang="fi-FI" smtClean="0"/>
              <a:t>13.4.2021</a:t>
            </a:fld>
            <a:endParaRPr lang="fi-FI" dirty="0"/>
          </a:p>
        </p:txBody>
      </p:sp>
      <p:sp>
        <p:nvSpPr>
          <p:cNvPr id="5" name="Tekstin paikkamerkki 4"/>
          <p:cNvSpPr>
            <a:spLocks noGrp="1"/>
          </p:cNvSpPr>
          <p:nvPr>
            <p:ph type="body" sz="quarter" idx="15"/>
          </p:nvPr>
        </p:nvSpPr>
        <p:spPr/>
        <p:txBody>
          <a:bodyPr/>
          <a:lstStyle/>
          <a:p>
            <a:r>
              <a:rPr lang="fi-FI" dirty="0"/>
              <a:t>Satu Turtiainen, SYKE</a:t>
            </a:r>
          </a:p>
        </p:txBody>
      </p:sp>
      <p:sp>
        <p:nvSpPr>
          <p:cNvPr id="2" name="Dian numeron paikkamerkki 1"/>
          <p:cNvSpPr>
            <a:spLocks noGrp="1"/>
          </p:cNvSpPr>
          <p:nvPr>
            <p:ph type="sldNum" sz="quarter" idx="4"/>
          </p:nvPr>
        </p:nvSpPr>
        <p:spPr>
          <a:prstGeom prst="rect">
            <a:avLst/>
          </a:prstGeom>
        </p:spPr>
        <p:txBody>
          <a:bodyPr/>
          <a:lstStyle/>
          <a:p>
            <a:fld id="{24342B02-74FC-4320-A08D-C58DA89F77A2}" type="slidenum">
              <a:rPr lang="fi-FI" smtClean="0"/>
              <a:pPr/>
              <a:t>10</a:t>
            </a:fld>
            <a:endParaRPr lang="fi-FI" dirty="0"/>
          </a:p>
        </p:txBody>
      </p:sp>
    </p:spTree>
    <p:extLst>
      <p:ext uri="{BB962C8B-B14F-4D97-AF65-F5344CB8AC3E}">
        <p14:creationId xmlns:p14="http://schemas.microsoft.com/office/powerpoint/2010/main" val="146625726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19712B-F224-49C9-A7E7-16FAACAF3275}"/>
              </a:ext>
            </a:extLst>
          </p:cNvPr>
          <p:cNvSpPr>
            <a:spLocks noGrp="1"/>
          </p:cNvSpPr>
          <p:nvPr>
            <p:ph type="title"/>
          </p:nvPr>
        </p:nvSpPr>
        <p:spPr>
          <a:xfrm>
            <a:off x="915988" y="340251"/>
            <a:ext cx="6733509" cy="696784"/>
          </a:xfrm>
        </p:spPr>
        <p:txBody>
          <a:bodyPr/>
          <a:lstStyle/>
          <a:p>
            <a:r>
              <a:rPr lang="fi-FI" dirty="0"/>
              <a:t>Käyttöohjeita</a:t>
            </a:r>
          </a:p>
        </p:txBody>
      </p:sp>
      <p:sp>
        <p:nvSpPr>
          <p:cNvPr id="4" name="Text Placeholder 3">
            <a:extLst>
              <a:ext uri="{FF2B5EF4-FFF2-40B4-BE49-F238E27FC236}">
                <a16:creationId xmlns:a16="http://schemas.microsoft.com/office/drawing/2014/main" id="{37B25966-7480-4202-93B3-C8AAA487AC1D}"/>
              </a:ext>
            </a:extLst>
          </p:cNvPr>
          <p:cNvSpPr>
            <a:spLocks noGrp="1"/>
          </p:cNvSpPr>
          <p:nvPr>
            <p:ph type="body" sz="quarter" idx="15"/>
          </p:nvPr>
        </p:nvSpPr>
        <p:spPr>
          <a:xfrm>
            <a:off x="915988" y="920681"/>
            <a:ext cx="6201287" cy="594122"/>
          </a:xfrm>
        </p:spPr>
        <p:txBody>
          <a:bodyPr/>
          <a:lstStyle/>
          <a:p>
            <a:r>
              <a:rPr lang="fi-FI" dirty="0"/>
              <a:t>Näiden mallipohjien on tarkoitus hahmottaa valmiin tiekartan rakennetta ja helpottaa tavoitteiden ja toimenpiteiden työstöä esimerkiksi työpajoissa.</a:t>
            </a:r>
          </a:p>
          <a:p>
            <a:endParaRPr lang="fi-FI" dirty="0"/>
          </a:p>
          <a:p>
            <a:endParaRPr lang="fi-FI" dirty="0"/>
          </a:p>
        </p:txBody>
      </p:sp>
      <p:sp>
        <p:nvSpPr>
          <p:cNvPr id="5" name="Text Placeholder 4">
            <a:extLst>
              <a:ext uri="{FF2B5EF4-FFF2-40B4-BE49-F238E27FC236}">
                <a16:creationId xmlns:a16="http://schemas.microsoft.com/office/drawing/2014/main" id="{E5850BCF-1572-42AF-A324-5AF12524BE95}"/>
              </a:ext>
            </a:extLst>
          </p:cNvPr>
          <p:cNvSpPr>
            <a:spLocks noGrp="1"/>
          </p:cNvSpPr>
          <p:nvPr>
            <p:ph type="body" sz="quarter" idx="16"/>
          </p:nvPr>
        </p:nvSpPr>
        <p:spPr>
          <a:xfrm>
            <a:off x="915988" y="2190550"/>
            <a:ext cx="7854950" cy="955084"/>
          </a:xfrm>
        </p:spPr>
        <p:txBody>
          <a:bodyPr/>
          <a:lstStyle/>
          <a:p>
            <a:r>
              <a:rPr lang="fi-FI" dirty="0"/>
              <a:t>Painopistepohjia voi käyttää oman tarpeen mukaan</a:t>
            </a:r>
          </a:p>
          <a:p>
            <a:r>
              <a:rPr lang="fi-FI" dirty="0"/>
              <a:t>Valmiin tiekartan mallia on tarkoitus käyttää tiekarttojen muotoilemiseksi yhtenäiseen muotoon</a:t>
            </a:r>
          </a:p>
        </p:txBody>
      </p:sp>
      <p:sp>
        <p:nvSpPr>
          <p:cNvPr id="6" name="Date Placeholder 5">
            <a:extLst>
              <a:ext uri="{FF2B5EF4-FFF2-40B4-BE49-F238E27FC236}">
                <a16:creationId xmlns:a16="http://schemas.microsoft.com/office/drawing/2014/main" id="{C6A49497-94DD-44CC-A01A-9EA87D9FCFC3}"/>
              </a:ext>
            </a:extLst>
          </p:cNvPr>
          <p:cNvSpPr>
            <a:spLocks noGrp="1"/>
          </p:cNvSpPr>
          <p:nvPr>
            <p:ph type="dt" sz="half" idx="2"/>
          </p:nvPr>
        </p:nvSpPr>
        <p:spPr/>
        <p:txBody>
          <a:bodyPr/>
          <a:lstStyle/>
          <a:p>
            <a:fld id="{A5E697A1-3F13-4B58-9FC9-411EEC634510}" type="datetime1">
              <a:rPr lang="fi-FI" smtClean="0"/>
              <a:pPr/>
              <a:t>13.4.2021</a:t>
            </a:fld>
            <a:endParaRPr lang="fi-FI" dirty="0"/>
          </a:p>
        </p:txBody>
      </p:sp>
      <p:sp>
        <p:nvSpPr>
          <p:cNvPr id="7" name="Text Placeholder 6">
            <a:extLst>
              <a:ext uri="{FF2B5EF4-FFF2-40B4-BE49-F238E27FC236}">
                <a16:creationId xmlns:a16="http://schemas.microsoft.com/office/drawing/2014/main" id="{0FB3FBE8-9ACF-4A33-A338-76C99F6C4251}"/>
              </a:ext>
            </a:extLst>
          </p:cNvPr>
          <p:cNvSpPr>
            <a:spLocks noGrp="1"/>
          </p:cNvSpPr>
          <p:nvPr>
            <p:ph type="body" sz="quarter" idx="17"/>
          </p:nvPr>
        </p:nvSpPr>
        <p:spPr/>
        <p:txBody>
          <a:bodyPr/>
          <a:lstStyle/>
          <a:p>
            <a:endParaRPr lang="fi-FI"/>
          </a:p>
        </p:txBody>
      </p:sp>
      <p:sp>
        <p:nvSpPr>
          <p:cNvPr id="8" name="Slide Number Placeholder 7">
            <a:extLst>
              <a:ext uri="{FF2B5EF4-FFF2-40B4-BE49-F238E27FC236}">
                <a16:creationId xmlns:a16="http://schemas.microsoft.com/office/drawing/2014/main" id="{2040A8FC-7899-434F-94BB-487BA26A1BD1}"/>
              </a:ext>
            </a:extLst>
          </p:cNvPr>
          <p:cNvSpPr>
            <a:spLocks noGrp="1"/>
          </p:cNvSpPr>
          <p:nvPr>
            <p:ph type="sldNum" sz="quarter" idx="4"/>
          </p:nvPr>
        </p:nvSpPr>
        <p:spPr/>
        <p:txBody>
          <a:bodyPr/>
          <a:lstStyle/>
          <a:p>
            <a:fld id="{24342B02-74FC-4320-A08D-C58DA89F77A2}" type="slidenum">
              <a:rPr lang="fi-FI" smtClean="0"/>
              <a:pPr/>
              <a:t>11</a:t>
            </a:fld>
            <a:endParaRPr lang="fi-FI" dirty="0"/>
          </a:p>
        </p:txBody>
      </p:sp>
    </p:spTree>
    <p:extLst>
      <p:ext uri="{BB962C8B-B14F-4D97-AF65-F5344CB8AC3E}">
        <p14:creationId xmlns:p14="http://schemas.microsoft.com/office/powerpoint/2010/main" val="307961060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19712B-F224-49C9-A7E7-16FAACAF3275}"/>
              </a:ext>
            </a:extLst>
          </p:cNvPr>
          <p:cNvSpPr>
            <a:spLocks noGrp="1"/>
          </p:cNvSpPr>
          <p:nvPr>
            <p:ph type="title"/>
          </p:nvPr>
        </p:nvSpPr>
        <p:spPr>
          <a:xfrm>
            <a:off x="915988" y="340251"/>
            <a:ext cx="6733509" cy="696784"/>
          </a:xfrm>
        </p:spPr>
        <p:txBody>
          <a:bodyPr/>
          <a:lstStyle/>
          <a:p>
            <a:r>
              <a:rPr lang="fi-FI" dirty="0"/>
              <a:t>Esimerkki valmiin tiekartan rakenteesta</a:t>
            </a:r>
          </a:p>
        </p:txBody>
      </p:sp>
      <p:sp>
        <p:nvSpPr>
          <p:cNvPr id="4" name="Text Placeholder 3">
            <a:extLst>
              <a:ext uri="{FF2B5EF4-FFF2-40B4-BE49-F238E27FC236}">
                <a16:creationId xmlns:a16="http://schemas.microsoft.com/office/drawing/2014/main" id="{37B25966-7480-4202-93B3-C8AAA487AC1D}"/>
              </a:ext>
            </a:extLst>
          </p:cNvPr>
          <p:cNvSpPr>
            <a:spLocks noGrp="1"/>
          </p:cNvSpPr>
          <p:nvPr>
            <p:ph type="body" sz="quarter" idx="15"/>
          </p:nvPr>
        </p:nvSpPr>
        <p:spPr>
          <a:xfrm>
            <a:off x="927100" y="1316186"/>
            <a:ext cx="6201287" cy="594122"/>
          </a:xfrm>
        </p:spPr>
        <p:txBody>
          <a:bodyPr/>
          <a:lstStyle/>
          <a:p>
            <a:r>
              <a:rPr lang="fi-FI" dirty="0"/>
              <a:t>Tiekartat tullaan visualisoimaan yhtenäiseen pohjaan.</a:t>
            </a:r>
          </a:p>
          <a:p>
            <a:r>
              <a:rPr lang="fi-FI" dirty="0"/>
              <a:t>Ohessa on suuntaa-antava malli tiekartan rakenteesta – mallin on tarkoitus antaa käsitys siitä, millaiseen muottiin tiekartan tavoitteet ja toimenpiteet muotoillaan.</a:t>
            </a:r>
          </a:p>
          <a:p>
            <a:endParaRPr lang="fi-FI" dirty="0"/>
          </a:p>
          <a:p>
            <a:endParaRPr lang="fi-FI" dirty="0"/>
          </a:p>
        </p:txBody>
      </p:sp>
      <p:sp>
        <p:nvSpPr>
          <p:cNvPr id="5" name="Text Placeholder 4">
            <a:extLst>
              <a:ext uri="{FF2B5EF4-FFF2-40B4-BE49-F238E27FC236}">
                <a16:creationId xmlns:a16="http://schemas.microsoft.com/office/drawing/2014/main" id="{E5850BCF-1572-42AF-A324-5AF12524BE95}"/>
              </a:ext>
            </a:extLst>
          </p:cNvPr>
          <p:cNvSpPr>
            <a:spLocks noGrp="1"/>
          </p:cNvSpPr>
          <p:nvPr>
            <p:ph type="body" sz="quarter" idx="16"/>
          </p:nvPr>
        </p:nvSpPr>
        <p:spPr>
          <a:xfrm>
            <a:off x="915988" y="2907027"/>
            <a:ext cx="7854950" cy="955084"/>
          </a:xfrm>
        </p:spPr>
        <p:txBody>
          <a:bodyPr/>
          <a:lstStyle/>
          <a:p>
            <a:r>
              <a:rPr lang="fi-FI" sz="2400" dirty="0"/>
              <a:t>Tiekarttojen oma visuaalinen ilme toteutetaan myöhemmin!</a:t>
            </a:r>
          </a:p>
        </p:txBody>
      </p:sp>
      <p:sp>
        <p:nvSpPr>
          <p:cNvPr id="6" name="Date Placeholder 5">
            <a:extLst>
              <a:ext uri="{FF2B5EF4-FFF2-40B4-BE49-F238E27FC236}">
                <a16:creationId xmlns:a16="http://schemas.microsoft.com/office/drawing/2014/main" id="{C6A49497-94DD-44CC-A01A-9EA87D9FCFC3}"/>
              </a:ext>
            </a:extLst>
          </p:cNvPr>
          <p:cNvSpPr>
            <a:spLocks noGrp="1"/>
          </p:cNvSpPr>
          <p:nvPr>
            <p:ph type="dt" sz="half" idx="2"/>
          </p:nvPr>
        </p:nvSpPr>
        <p:spPr/>
        <p:txBody>
          <a:bodyPr/>
          <a:lstStyle/>
          <a:p>
            <a:fld id="{A5E697A1-3F13-4B58-9FC9-411EEC634510}" type="datetime1">
              <a:rPr lang="fi-FI" smtClean="0"/>
              <a:pPr/>
              <a:t>13.4.2021</a:t>
            </a:fld>
            <a:endParaRPr lang="fi-FI" dirty="0"/>
          </a:p>
        </p:txBody>
      </p:sp>
      <p:sp>
        <p:nvSpPr>
          <p:cNvPr id="7" name="Text Placeholder 6">
            <a:extLst>
              <a:ext uri="{FF2B5EF4-FFF2-40B4-BE49-F238E27FC236}">
                <a16:creationId xmlns:a16="http://schemas.microsoft.com/office/drawing/2014/main" id="{0FB3FBE8-9ACF-4A33-A338-76C99F6C4251}"/>
              </a:ext>
            </a:extLst>
          </p:cNvPr>
          <p:cNvSpPr>
            <a:spLocks noGrp="1"/>
          </p:cNvSpPr>
          <p:nvPr>
            <p:ph type="body" sz="quarter" idx="17"/>
          </p:nvPr>
        </p:nvSpPr>
        <p:spPr/>
        <p:txBody>
          <a:bodyPr/>
          <a:lstStyle/>
          <a:p>
            <a:endParaRPr lang="fi-FI"/>
          </a:p>
        </p:txBody>
      </p:sp>
      <p:sp>
        <p:nvSpPr>
          <p:cNvPr id="8" name="Slide Number Placeholder 7">
            <a:extLst>
              <a:ext uri="{FF2B5EF4-FFF2-40B4-BE49-F238E27FC236}">
                <a16:creationId xmlns:a16="http://schemas.microsoft.com/office/drawing/2014/main" id="{2040A8FC-7899-434F-94BB-487BA26A1BD1}"/>
              </a:ext>
            </a:extLst>
          </p:cNvPr>
          <p:cNvSpPr>
            <a:spLocks noGrp="1"/>
          </p:cNvSpPr>
          <p:nvPr>
            <p:ph type="sldNum" sz="quarter" idx="4"/>
          </p:nvPr>
        </p:nvSpPr>
        <p:spPr/>
        <p:txBody>
          <a:bodyPr/>
          <a:lstStyle/>
          <a:p>
            <a:fld id="{24342B02-74FC-4320-A08D-C58DA89F77A2}" type="slidenum">
              <a:rPr lang="fi-FI" smtClean="0"/>
              <a:pPr/>
              <a:t>12</a:t>
            </a:fld>
            <a:endParaRPr lang="fi-FI" dirty="0"/>
          </a:p>
        </p:txBody>
      </p:sp>
    </p:spTree>
    <p:extLst>
      <p:ext uri="{BB962C8B-B14F-4D97-AF65-F5344CB8AC3E}">
        <p14:creationId xmlns:p14="http://schemas.microsoft.com/office/powerpoint/2010/main" val="223771380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270264-4ED9-41CF-B189-BA8BF990F7A5}"/>
              </a:ext>
            </a:extLst>
          </p:cNvPr>
          <p:cNvSpPr>
            <a:spLocks noGrp="1"/>
          </p:cNvSpPr>
          <p:nvPr>
            <p:ph type="dt" sz="half" idx="2"/>
          </p:nvPr>
        </p:nvSpPr>
        <p:spPr/>
        <p:txBody>
          <a:bodyPr/>
          <a:lstStyle/>
          <a:p>
            <a:fld id="{A5E697A1-3F13-4B58-9FC9-411EEC634510}" type="datetime1">
              <a:rPr lang="fi-FI" smtClean="0"/>
              <a:pPr/>
              <a:t>13.4.2021</a:t>
            </a:fld>
            <a:endParaRPr lang="fi-FI" dirty="0"/>
          </a:p>
        </p:txBody>
      </p:sp>
      <p:sp>
        <p:nvSpPr>
          <p:cNvPr id="3" name="Slide Number Placeholder 2">
            <a:extLst>
              <a:ext uri="{FF2B5EF4-FFF2-40B4-BE49-F238E27FC236}">
                <a16:creationId xmlns:a16="http://schemas.microsoft.com/office/drawing/2014/main" id="{E762AA8F-18F6-4788-B97F-D2257FABB198}"/>
              </a:ext>
            </a:extLst>
          </p:cNvPr>
          <p:cNvSpPr>
            <a:spLocks noGrp="1"/>
          </p:cNvSpPr>
          <p:nvPr>
            <p:ph type="sldNum" sz="quarter" idx="4"/>
          </p:nvPr>
        </p:nvSpPr>
        <p:spPr/>
        <p:txBody>
          <a:bodyPr/>
          <a:lstStyle/>
          <a:p>
            <a:fld id="{24342B02-74FC-4320-A08D-C58DA89F77A2}" type="slidenum">
              <a:rPr lang="fi-FI" smtClean="0"/>
              <a:pPr/>
              <a:t>13</a:t>
            </a:fld>
            <a:endParaRPr lang="fi-FI" dirty="0"/>
          </a:p>
        </p:txBody>
      </p:sp>
      <p:sp>
        <p:nvSpPr>
          <p:cNvPr id="4" name="Text Placeholder 3">
            <a:extLst>
              <a:ext uri="{FF2B5EF4-FFF2-40B4-BE49-F238E27FC236}">
                <a16:creationId xmlns:a16="http://schemas.microsoft.com/office/drawing/2014/main" id="{80BDC453-60D4-4D1D-8923-98EE27606073}"/>
              </a:ext>
            </a:extLst>
          </p:cNvPr>
          <p:cNvSpPr>
            <a:spLocks noGrp="1"/>
          </p:cNvSpPr>
          <p:nvPr>
            <p:ph type="body" sz="quarter" idx="15"/>
          </p:nvPr>
        </p:nvSpPr>
        <p:spPr/>
        <p:txBody>
          <a:bodyPr/>
          <a:lstStyle/>
          <a:p>
            <a:endParaRPr lang="fi-FI"/>
          </a:p>
        </p:txBody>
      </p:sp>
      <p:graphicFrame>
        <p:nvGraphicFramePr>
          <p:cNvPr id="6" name="Table 5">
            <a:extLst>
              <a:ext uri="{FF2B5EF4-FFF2-40B4-BE49-F238E27FC236}">
                <a16:creationId xmlns:a16="http://schemas.microsoft.com/office/drawing/2014/main" id="{BFC9B641-8304-4954-9218-703E296805E0}"/>
              </a:ext>
            </a:extLst>
          </p:cNvPr>
          <p:cNvGraphicFramePr>
            <a:graphicFrameLocks noGrp="1"/>
          </p:cNvGraphicFramePr>
          <p:nvPr/>
        </p:nvGraphicFramePr>
        <p:xfrm>
          <a:off x="931677" y="349590"/>
          <a:ext cx="7305367" cy="3927443"/>
        </p:xfrm>
        <a:graphic>
          <a:graphicData uri="http://schemas.openxmlformats.org/drawingml/2006/table">
            <a:tbl>
              <a:tblPr firstRow="1" bandRow="1">
                <a:tableStyleId>{21E4AEA4-8DFA-4A89-87EB-49C32662AFE0}</a:tableStyleId>
              </a:tblPr>
              <a:tblGrid>
                <a:gridCol w="7305367">
                  <a:extLst>
                    <a:ext uri="{9D8B030D-6E8A-4147-A177-3AD203B41FA5}">
                      <a16:colId xmlns:a16="http://schemas.microsoft.com/office/drawing/2014/main" val="87995133"/>
                    </a:ext>
                  </a:extLst>
                </a:gridCol>
              </a:tblGrid>
              <a:tr h="835760">
                <a:tc>
                  <a:txBody>
                    <a:bodyPr/>
                    <a:lstStyle/>
                    <a:p>
                      <a:r>
                        <a:rPr lang="fi-FI" dirty="0"/>
                        <a:t>Esimerkki kunnan tiekartta kiertotalouteen - tavoitteet</a:t>
                      </a:r>
                    </a:p>
                  </a:txBody>
                  <a:tcPr>
                    <a:solidFill>
                      <a:schemeClr val="accent2">
                        <a:lumMod val="75000"/>
                      </a:schemeClr>
                    </a:solidFill>
                  </a:tcPr>
                </a:tc>
                <a:extLst>
                  <a:ext uri="{0D108BD9-81ED-4DB2-BD59-A6C34878D82A}">
                    <a16:rowId xmlns:a16="http://schemas.microsoft.com/office/drawing/2014/main" val="3129842077"/>
                  </a:ext>
                </a:extLst>
              </a:tr>
              <a:tr h="1030561">
                <a:tc>
                  <a:txBody>
                    <a:bodyPr/>
                    <a:lstStyle/>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00" b="0" i="0" u="none" strike="noStrike" kern="1200" cap="none" spc="0" normalizeH="0" baseline="0" noProof="0" dirty="0">
                          <a:ln>
                            <a:noFill/>
                          </a:ln>
                          <a:solidFill>
                            <a:srgbClr val="000000"/>
                          </a:solidFill>
                          <a:effectLst/>
                          <a:uLnTx/>
                          <a:uFillTx/>
                          <a:latin typeface="Arial"/>
                          <a:ea typeface="+mn-ea"/>
                          <a:cs typeface="+mn-cs"/>
                        </a:rPr>
                        <a:t>Painopisteen tavoite 1 vuoteen 20XX</a:t>
                      </a:r>
                    </a:p>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00" b="0" i="0" u="none" strike="noStrike" kern="1200" cap="none" spc="0" normalizeH="0" baseline="0" noProof="0" dirty="0">
                          <a:ln>
                            <a:noFill/>
                          </a:ln>
                          <a:solidFill>
                            <a:srgbClr val="000000"/>
                          </a:solidFill>
                          <a:effectLst/>
                          <a:uLnTx/>
                          <a:uFillTx/>
                          <a:latin typeface="Arial"/>
                          <a:ea typeface="+mn-ea"/>
                          <a:cs typeface="+mn-cs"/>
                        </a:rPr>
                        <a:t>Painopisteen tavoite 2 vuoteen 2030</a:t>
                      </a:r>
                    </a:p>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00" b="0" i="0" u="none" strike="noStrike" kern="1200" cap="none" spc="0" normalizeH="0" baseline="0" noProof="0" dirty="0">
                          <a:ln>
                            <a:noFill/>
                          </a:ln>
                          <a:solidFill>
                            <a:srgbClr val="000000"/>
                          </a:solidFill>
                          <a:effectLst/>
                          <a:uLnTx/>
                          <a:uFillTx/>
                          <a:latin typeface="Arial"/>
                          <a:ea typeface="+mn-ea"/>
                          <a:cs typeface="+mn-cs"/>
                        </a:rPr>
                        <a:t>Painopisteen tavoite 3 vuoteen 2030</a:t>
                      </a:r>
                    </a:p>
                  </a:txBody>
                  <a:tcPr/>
                </a:tc>
                <a:extLst>
                  <a:ext uri="{0D108BD9-81ED-4DB2-BD59-A6C34878D82A}">
                    <a16:rowId xmlns:a16="http://schemas.microsoft.com/office/drawing/2014/main" val="315675491"/>
                  </a:ext>
                </a:extLst>
              </a:tr>
              <a:tr h="1030561">
                <a:tc>
                  <a:txBody>
                    <a:bodyPr/>
                    <a:lstStyle/>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00" b="0" i="0" u="none" strike="noStrike" kern="1200" cap="none" spc="0" normalizeH="0" baseline="0" noProof="0" dirty="0">
                          <a:ln>
                            <a:noFill/>
                          </a:ln>
                          <a:solidFill>
                            <a:srgbClr val="000000"/>
                          </a:solidFill>
                          <a:effectLst/>
                          <a:uLnTx/>
                          <a:uFillTx/>
                          <a:latin typeface="Arial"/>
                          <a:ea typeface="+mn-ea"/>
                          <a:cs typeface="+mn-cs"/>
                        </a:rPr>
                        <a:t>Painopisteen tavoite 1 vuoteen 20XX</a:t>
                      </a:r>
                    </a:p>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00" b="0" i="0" u="none" strike="noStrike" kern="1200" cap="none" spc="0" normalizeH="0" baseline="0" noProof="0" dirty="0">
                          <a:ln>
                            <a:noFill/>
                          </a:ln>
                          <a:solidFill>
                            <a:srgbClr val="000000"/>
                          </a:solidFill>
                          <a:effectLst/>
                          <a:uLnTx/>
                          <a:uFillTx/>
                          <a:latin typeface="Arial"/>
                          <a:ea typeface="+mn-ea"/>
                          <a:cs typeface="+mn-cs"/>
                        </a:rPr>
                        <a:t>Painopisteen tavoite 2 vuoteen 2030</a:t>
                      </a:r>
                    </a:p>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00" b="0" i="0" u="none" strike="noStrike" kern="1200" cap="none" spc="0" normalizeH="0" baseline="0" noProof="0" dirty="0">
                          <a:ln>
                            <a:noFill/>
                          </a:ln>
                          <a:solidFill>
                            <a:srgbClr val="000000"/>
                          </a:solidFill>
                          <a:effectLst/>
                          <a:uLnTx/>
                          <a:uFillTx/>
                          <a:latin typeface="Arial"/>
                          <a:ea typeface="+mn-ea"/>
                          <a:cs typeface="+mn-cs"/>
                        </a:rPr>
                        <a:t>Painopisteen tavoite 3 vuoteen 2030</a:t>
                      </a:r>
                    </a:p>
                  </a:txBody>
                  <a:tcPr/>
                </a:tc>
                <a:extLst>
                  <a:ext uri="{0D108BD9-81ED-4DB2-BD59-A6C34878D82A}">
                    <a16:rowId xmlns:a16="http://schemas.microsoft.com/office/drawing/2014/main" val="1010805288"/>
                  </a:ext>
                </a:extLst>
              </a:tr>
              <a:tr h="1030561">
                <a:tc>
                  <a:txBody>
                    <a:bodyPr/>
                    <a:lstStyle/>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00" b="0" i="0" u="none" strike="noStrike" kern="1200" cap="none" spc="0" normalizeH="0" baseline="0" noProof="0" dirty="0">
                          <a:ln>
                            <a:noFill/>
                          </a:ln>
                          <a:solidFill>
                            <a:srgbClr val="000000"/>
                          </a:solidFill>
                          <a:effectLst/>
                          <a:uLnTx/>
                          <a:uFillTx/>
                          <a:latin typeface="Arial"/>
                          <a:ea typeface="+mn-ea"/>
                          <a:cs typeface="+mn-cs"/>
                        </a:rPr>
                        <a:t>Painopisteen tavoite 1 vuoteen 20XX</a:t>
                      </a:r>
                    </a:p>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00" b="0" i="0" u="none" strike="noStrike" kern="1200" cap="none" spc="0" normalizeH="0" baseline="0" noProof="0" dirty="0">
                          <a:ln>
                            <a:noFill/>
                          </a:ln>
                          <a:solidFill>
                            <a:srgbClr val="000000"/>
                          </a:solidFill>
                          <a:effectLst/>
                          <a:uLnTx/>
                          <a:uFillTx/>
                          <a:latin typeface="Arial"/>
                          <a:ea typeface="+mn-ea"/>
                          <a:cs typeface="+mn-cs"/>
                        </a:rPr>
                        <a:t>Painopisteen tavoite 2 vuoteen 2030</a:t>
                      </a:r>
                    </a:p>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00" b="0" i="0" u="none" strike="noStrike" kern="1200" cap="none" spc="0" normalizeH="0" baseline="0" noProof="0" dirty="0">
                          <a:ln>
                            <a:noFill/>
                          </a:ln>
                          <a:solidFill>
                            <a:srgbClr val="000000"/>
                          </a:solidFill>
                          <a:effectLst/>
                          <a:uLnTx/>
                          <a:uFillTx/>
                          <a:latin typeface="Arial"/>
                          <a:ea typeface="+mn-ea"/>
                          <a:cs typeface="+mn-cs"/>
                        </a:rPr>
                        <a:t>Painopisteen tavoite 3 vuoteen 2030</a:t>
                      </a:r>
                    </a:p>
                  </a:txBody>
                  <a:tcPr/>
                </a:tc>
                <a:extLst>
                  <a:ext uri="{0D108BD9-81ED-4DB2-BD59-A6C34878D82A}">
                    <a16:rowId xmlns:a16="http://schemas.microsoft.com/office/drawing/2014/main" val="141195600"/>
                  </a:ext>
                </a:extLst>
              </a:tr>
            </a:tbl>
          </a:graphicData>
        </a:graphic>
      </p:graphicFrame>
      <p:sp>
        <p:nvSpPr>
          <p:cNvPr id="8" name="Rectangle 7">
            <a:extLst>
              <a:ext uri="{FF2B5EF4-FFF2-40B4-BE49-F238E27FC236}">
                <a16:creationId xmlns:a16="http://schemas.microsoft.com/office/drawing/2014/main" id="{DDAD448B-BD30-4B92-8C7A-E33923135363}"/>
              </a:ext>
            </a:extLst>
          </p:cNvPr>
          <p:cNvSpPr/>
          <p:nvPr/>
        </p:nvSpPr>
        <p:spPr>
          <a:xfrm>
            <a:off x="216310" y="1276554"/>
            <a:ext cx="1759974" cy="24580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FI" dirty="0"/>
              <a:t>Painopiste 1</a:t>
            </a:r>
          </a:p>
        </p:txBody>
      </p:sp>
      <p:sp>
        <p:nvSpPr>
          <p:cNvPr id="9" name="Rectangle 8">
            <a:extLst>
              <a:ext uri="{FF2B5EF4-FFF2-40B4-BE49-F238E27FC236}">
                <a16:creationId xmlns:a16="http://schemas.microsoft.com/office/drawing/2014/main" id="{CB4D606D-6213-4127-AC0E-42ED0F7AD29C}"/>
              </a:ext>
            </a:extLst>
          </p:cNvPr>
          <p:cNvSpPr/>
          <p:nvPr/>
        </p:nvSpPr>
        <p:spPr>
          <a:xfrm>
            <a:off x="216310" y="2295286"/>
            <a:ext cx="1759974" cy="24580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FI" dirty="0"/>
              <a:t>Painopiste 2</a:t>
            </a:r>
          </a:p>
        </p:txBody>
      </p:sp>
      <p:sp>
        <p:nvSpPr>
          <p:cNvPr id="10" name="Rectangle 9">
            <a:extLst>
              <a:ext uri="{FF2B5EF4-FFF2-40B4-BE49-F238E27FC236}">
                <a16:creationId xmlns:a16="http://schemas.microsoft.com/office/drawing/2014/main" id="{DDF89AB1-A853-4672-B289-3F8D5071E962}"/>
              </a:ext>
            </a:extLst>
          </p:cNvPr>
          <p:cNvSpPr/>
          <p:nvPr/>
        </p:nvSpPr>
        <p:spPr>
          <a:xfrm>
            <a:off x="216310" y="3321666"/>
            <a:ext cx="1759974" cy="24580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FI" dirty="0"/>
              <a:t>Painopiste 3</a:t>
            </a:r>
          </a:p>
        </p:txBody>
      </p:sp>
      <p:sp>
        <p:nvSpPr>
          <p:cNvPr id="11" name="Rectangle 10">
            <a:extLst>
              <a:ext uri="{FF2B5EF4-FFF2-40B4-BE49-F238E27FC236}">
                <a16:creationId xmlns:a16="http://schemas.microsoft.com/office/drawing/2014/main" id="{7EAD6682-29A9-44AE-A989-FF717F82BD59}"/>
              </a:ext>
            </a:extLst>
          </p:cNvPr>
          <p:cNvSpPr/>
          <p:nvPr/>
        </p:nvSpPr>
        <p:spPr>
          <a:xfrm>
            <a:off x="6843253" y="2071688"/>
            <a:ext cx="2100332" cy="1495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Painopisteiden ja tavoitteiden määrä voi vaihdella!</a:t>
            </a:r>
            <a:br>
              <a:rPr lang="fi-FI" sz="1400" dirty="0"/>
            </a:br>
            <a:r>
              <a:rPr lang="fi-FI" sz="1400" dirty="0"/>
              <a:t>Osan tavoitteista voi asettaa vuoteen 2023 tai muuhun sopivaan ajankohtaan</a:t>
            </a:r>
          </a:p>
        </p:txBody>
      </p:sp>
    </p:spTree>
    <p:extLst>
      <p:ext uri="{BB962C8B-B14F-4D97-AF65-F5344CB8AC3E}">
        <p14:creationId xmlns:p14="http://schemas.microsoft.com/office/powerpoint/2010/main" val="279341918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270264-4ED9-41CF-B189-BA8BF990F7A5}"/>
              </a:ext>
            </a:extLst>
          </p:cNvPr>
          <p:cNvSpPr>
            <a:spLocks noGrp="1"/>
          </p:cNvSpPr>
          <p:nvPr>
            <p:ph type="dt" sz="half" idx="2"/>
          </p:nvPr>
        </p:nvSpPr>
        <p:spPr/>
        <p:txBody>
          <a:bodyPr/>
          <a:lstStyle/>
          <a:p>
            <a:fld id="{A5E697A1-3F13-4B58-9FC9-411EEC634510}" type="datetime1">
              <a:rPr lang="fi-FI" smtClean="0"/>
              <a:pPr/>
              <a:t>13.4.2021</a:t>
            </a:fld>
            <a:endParaRPr lang="fi-FI" dirty="0"/>
          </a:p>
        </p:txBody>
      </p:sp>
      <p:sp>
        <p:nvSpPr>
          <p:cNvPr id="3" name="Slide Number Placeholder 2">
            <a:extLst>
              <a:ext uri="{FF2B5EF4-FFF2-40B4-BE49-F238E27FC236}">
                <a16:creationId xmlns:a16="http://schemas.microsoft.com/office/drawing/2014/main" id="{E762AA8F-18F6-4788-B97F-D2257FABB198}"/>
              </a:ext>
            </a:extLst>
          </p:cNvPr>
          <p:cNvSpPr>
            <a:spLocks noGrp="1"/>
          </p:cNvSpPr>
          <p:nvPr>
            <p:ph type="sldNum" sz="quarter" idx="4"/>
          </p:nvPr>
        </p:nvSpPr>
        <p:spPr/>
        <p:txBody>
          <a:bodyPr/>
          <a:lstStyle/>
          <a:p>
            <a:fld id="{24342B02-74FC-4320-A08D-C58DA89F77A2}" type="slidenum">
              <a:rPr lang="fi-FI" smtClean="0"/>
              <a:pPr/>
              <a:t>14</a:t>
            </a:fld>
            <a:endParaRPr lang="fi-FI" dirty="0"/>
          </a:p>
        </p:txBody>
      </p:sp>
      <p:sp>
        <p:nvSpPr>
          <p:cNvPr id="4" name="Text Placeholder 3">
            <a:extLst>
              <a:ext uri="{FF2B5EF4-FFF2-40B4-BE49-F238E27FC236}">
                <a16:creationId xmlns:a16="http://schemas.microsoft.com/office/drawing/2014/main" id="{80BDC453-60D4-4D1D-8923-98EE27606073}"/>
              </a:ext>
            </a:extLst>
          </p:cNvPr>
          <p:cNvSpPr>
            <a:spLocks noGrp="1"/>
          </p:cNvSpPr>
          <p:nvPr>
            <p:ph type="body" sz="quarter" idx="15"/>
          </p:nvPr>
        </p:nvSpPr>
        <p:spPr/>
        <p:txBody>
          <a:bodyPr/>
          <a:lstStyle/>
          <a:p>
            <a:endParaRPr lang="fi-FI"/>
          </a:p>
        </p:txBody>
      </p:sp>
      <p:graphicFrame>
        <p:nvGraphicFramePr>
          <p:cNvPr id="6" name="Table 5">
            <a:extLst>
              <a:ext uri="{FF2B5EF4-FFF2-40B4-BE49-F238E27FC236}">
                <a16:creationId xmlns:a16="http://schemas.microsoft.com/office/drawing/2014/main" id="{BFC9B641-8304-4954-9218-703E296805E0}"/>
              </a:ext>
            </a:extLst>
          </p:cNvPr>
          <p:cNvGraphicFramePr>
            <a:graphicFrameLocks noGrp="1"/>
          </p:cNvGraphicFramePr>
          <p:nvPr>
            <p:extLst>
              <p:ext uri="{D42A27DB-BD31-4B8C-83A1-F6EECF244321}">
                <p14:modId xmlns:p14="http://schemas.microsoft.com/office/powerpoint/2010/main" val="1579387013"/>
              </p:ext>
            </p:extLst>
          </p:nvPr>
        </p:nvGraphicFramePr>
        <p:xfrm>
          <a:off x="700089" y="349591"/>
          <a:ext cx="7999237" cy="3969507"/>
        </p:xfrm>
        <a:graphic>
          <a:graphicData uri="http://schemas.openxmlformats.org/drawingml/2006/table">
            <a:tbl>
              <a:tblPr firstRow="1" bandRow="1">
                <a:tableStyleId>{21E4AEA4-8DFA-4A89-87EB-49C32662AFE0}</a:tableStyleId>
              </a:tblPr>
              <a:tblGrid>
                <a:gridCol w="2821780">
                  <a:extLst>
                    <a:ext uri="{9D8B030D-6E8A-4147-A177-3AD203B41FA5}">
                      <a16:colId xmlns:a16="http://schemas.microsoft.com/office/drawing/2014/main" val="87995133"/>
                    </a:ext>
                  </a:extLst>
                </a:gridCol>
                <a:gridCol w="2643187">
                  <a:extLst>
                    <a:ext uri="{9D8B030D-6E8A-4147-A177-3AD203B41FA5}">
                      <a16:colId xmlns:a16="http://schemas.microsoft.com/office/drawing/2014/main" val="363763554"/>
                    </a:ext>
                  </a:extLst>
                </a:gridCol>
                <a:gridCol w="2534270">
                  <a:extLst>
                    <a:ext uri="{9D8B030D-6E8A-4147-A177-3AD203B41FA5}">
                      <a16:colId xmlns:a16="http://schemas.microsoft.com/office/drawing/2014/main" val="3855187815"/>
                    </a:ext>
                  </a:extLst>
                </a:gridCol>
              </a:tblGrid>
              <a:tr h="709833">
                <a:tc gridSpan="3">
                  <a:txBody>
                    <a:bodyPr/>
                    <a:lstStyle/>
                    <a:p>
                      <a:r>
                        <a:rPr lang="fi-FI" dirty="0"/>
                        <a:t>Esimerkki kunnan tiekartta kiertotalouteen - toimenpiteet</a:t>
                      </a:r>
                    </a:p>
                  </a:txBody>
                  <a:tcPr>
                    <a:solidFill>
                      <a:schemeClr val="accent2">
                        <a:lumMod val="75000"/>
                      </a:schemeClr>
                    </a:solidFill>
                  </a:tcPr>
                </a:tc>
                <a:tc hMerge="1">
                  <a:txBody>
                    <a:bodyPr/>
                    <a:lstStyle/>
                    <a:p>
                      <a:endParaRPr lang="fi-FI" dirty="0"/>
                    </a:p>
                  </a:txBody>
                  <a:tcPr/>
                </a:tc>
                <a:tc hMerge="1">
                  <a:txBody>
                    <a:bodyPr/>
                    <a:lstStyle/>
                    <a:p>
                      <a:endParaRPr lang="fi-FI" dirty="0"/>
                    </a:p>
                  </a:txBody>
                  <a:tcPr/>
                </a:tc>
                <a:extLst>
                  <a:ext uri="{0D108BD9-81ED-4DB2-BD59-A6C34878D82A}">
                    <a16:rowId xmlns:a16="http://schemas.microsoft.com/office/drawing/2014/main" val="3129842077"/>
                  </a:ext>
                </a:extLst>
              </a:tr>
              <a:tr h="503266">
                <a:tc>
                  <a:txBody>
                    <a:bodyPr/>
                    <a:lstStyle/>
                    <a:p>
                      <a:r>
                        <a:rPr lang="fi-FI" dirty="0">
                          <a:solidFill>
                            <a:schemeClr val="bg1"/>
                          </a:solidFill>
                        </a:rPr>
                        <a:t>2021-2023</a:t>
                      </a:r>
                    </a:p>
                  </a:txBody>
                  <a:tcP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solidFill>
                            <a:schemeClr val="bg1"/>
                          </a:solidFill>
                        </a:rPr>
                        <a:t>2023-2025</a:t>
                      </a:r>
                    </a:p>
                  </a:txBody>
                  <a:tcP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solidFill>
                            <a:schemeClr val="bg1"/>
                          </a:solidFill>
                        </a:rPr>
                        <a:t>2025-2035</a:t>
                      </a:r>
                    </a:p>
                  </a:txBody>
                  <a:tcPr>
                    <a:solidFill>
                      <a:schemeClr val="accent2"/>
                    </a:solidFill>
                  </a:tcPr>
                </a:tc>
                <a:extLst>
                  <a:ext uri="{0D108BD9-81ED-4DB2-BD59-A6C34878D82A}">
                    <a16:rowId xmlns:a16="http://schemas.microsoft.com/office/drawing/2014/main" val="37217780"/>
                  </a:ext>
                </a:extLst>
              </a:tr>
              <a:tr h="875284">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12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srgbClr val="000000"/>
                          </a:solidFill>
                          <a:effectLst/>
                          <a:uLnTx/>
                          <a:uFillTx/>
                          <a:latin typeface="Arial"/>
                          <a:ea typeface="+mn-ea"/>
                          <a:cs typeface="+mn-cs"/>
                        </a:rPr>
                        <a:t>Konkreettiset lyhyellä aikavälillä toteutettavissa olevat toimenpiteet ja niiden vastuutahot</a:t>
                      </a:r>
                    </a:p>
                  </a:txBody>
                  <a:tcPr/>
                </a:tc>
                <a:tc>
                  <a: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1200" b="0" i="0" u="none" strike="noStrike" kern="1200" cap="none" spc="0" normalizeH="0" baseline="0" noProof="0" dirty="0">
                        <a:ln>
                          <a:noFill/>
                        </a:ln>
                        <a:solidFill>
                          <a:srgbClr val="000000"/>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1200" b="0" i="0" u="none" strike="noStrike" kern="1200" cap="none" spc="0" normalizeH="0" baseline="0" noProof="0" dirty="0">
                        <a:ln>
                          <a:noFill/>
                        </a:ln>
                        <a:solidFill>
                          <a:srgbClr val="000000"/>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srgbClr val="000000"/>
                          </a:solidFill>
                          <a:effectLst/>
                          <a:uLnTx/>
                          <a:uFillTx/>
                          <a:latin typeface="+mn-lt"/>
                          <a:ea typeface="+mn-ea"/>
                          <a:cs typeface="+mn-cs"/>
                        </a:rPr>
                        <a:t>Keskipitkän aikavälin toimenpiteet ja niiden vastuutahot</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srgbClr val="000000"/>
                          </a:solidFill>
                          <a:effectLst/>
                          <a:uLnTx/>
                          <a:uFillTx/>
                          <a:latin typeface="Arial"/>
                          <a:ea typeface="+mn-ea"/>
                          <a:cs typeface="+mn-cs"/>
                        </a:rPr>
                        <a:t>Ideat ja aihiot pidemmän aikavälin mahdollisista toimenpiteistä</a:t>
                      </a:r>
                    </a:p>
                  </a:txBody>
                  <a:tcPr/>
                </a:tc>
                <a:extLst>
                  <a:ext uri="{0D108BD9-81ED-4DB2-BD59-A6C34878D82A}">
                    <a16:rowId xmlns:a16="http://schemas.microsoft.com/office/drawing/2014/main" val="315675491"/>
                  </a:ext>
                </a:extLst>
              </a:tr>
              <a:tr h="875284">
                <a:tc>
                  <a:txBody>
                    <a:bodyPr/>
                    <a:lstStyle/>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800" b="0" i="0" u="none" strike="noStrike" kern="1200" cap="none" spc="0" normalizeH="0" baseline="0" noProof="0" dirty="0">
                        <a:ln>
                          <a:noFill/>
                        </a:ln>
                        <a:solidFill>
                          <a:srgbClr val="000000"/>
                        </a:solidFill>
                        <a:effectLst/>
                        <a:uLnTx/>
                        <a:uFillTx/>
                        <a:latin typeface="Arial"/>
                        <a:ea typeface="+mn-ea"/>
                        <a:cs typeface="+mn-cs"/>
                      </a:endParaRPr>
                    </a:p>
                  </a:txBody>
                  <a:tcPr/>
                </a:tc>
                <a:tc>
                  <a:txBody>
                    <a:bodyPr/>
                    <a:lstStyle/>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800" b="0" i="0" u="none" strike="noStrike" kern="1200" cap="none" spc="0" normalizeH="0" baseline="0" noProof="0" dirty="0">
                        <a:ln>
                          <a:noFill/>
                        </a:ln>
                        <a:solidFill>
                          <a:srgbClr val="000000"/>
                        </a:solidFill>
                        <a:effectLst/>
                        <a:uLnTx/>
                        <a:uFillTx/>
                        <a:latin typeface="Arial"/>
                        <a:ea typeface="+mn-ea"/>
                        <a:cs typeface="+mn-cs"/>
                      </a:endParaRPr>
                    </a:p>
                  </a:txBody>
                  <a:tcPr/>
                </a:tc>
                <a:tc>
                  <a:txBody>
                    <a:bodyPr/>
                    <a:lstStyle/>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800" b="0" i="0" u="none" strike="noStrike" kern="1200" cap="none" spc="0" normalizeH="0" baseline="0" noProof="0" dirty="0">
                        <a:ln>
                          <a:noFill/>
                        </a:ln>
                        <a:solidFill>
                          <a:srgbClr val="000000"/>
                        </a:solidFill>
                        <a:effectLst/>
                        <a:uLnTx/>
                        <a:uFillTx/>
                        <a:latin typeface="Arial"/>
                        <a:ea typeface="+mn-ea"/>
                        <a:cs typeface="+mn-cs"/>
                      </a:endParaRPr>
                    </a:p>
                  </a:txBody>
                  <a:tcPr/>
                </a:tc>
                <a:extLst>
                  <a:ext uri="{0D108BD9-81ED-4DB2-BD59-A6C34878D82A}">
                    <a16:rowId xmlns:a16="http://schemas.microsoft.com/office/drawing/2014/main" val="1010805288"/>
                  </a:ext>
                </a:extLst>
              </a:tr>
              <a:tr h="875284">
                <a:tc>
                  <a:txBody>
                    <a:bodyPr/>
                    <a:lstStyle/>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800" b="0" i="0" u="none" strike="noStrike" kern="1200" cap="none" spc="0" normalizeH="0" baseline="0" noProof="0" dirty="0">
                        <a:ln>
                          <a:noFill/>
                        </a:ln>
                        <a:solidFill>
                          <a:srgbClr val="000000"/>
                        </a:solidFill>
                        <a:effectLst/>
                        <a:uLnTx/>
                        <a:uFillTx/>
                        <a:latin typeface="Arial"/>
                        <a:ea typeface="+mn-ea"/>
                        <a:cs typeface="+mn-cs"/>
                      </a:endParaRPr>
                    </a:p>
                  </a:txBody>
                  <a:tcPr/>
                </a:tc>
                <a:tc>
                  <a:txBody>
                    <a:bodyPr/>
                    <a:lstStyle/>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800" b="0" i="0" u="none" strike="noStrike" kern="1200" cap="none" spc="0" normalizeH="0" baseline="0" noProof="0" dirty="0">
                        <a:ln>
                          <a:noFill/>
                        </a:ln>
                        <a:solidFill>
                          <a:srgbClr val="000000"/>
                        </a:solidFill>
                        <a:effectLst/>
                        <a:uLnTx/>
                        <a:uFillTx/>
                        <a:latin typeface="Arial"/>
                        <a:ea typeface="+mn-ea"/>
                        <a:cs typeface="+mn-cs"/>
                      </a:endParaRPr>
                    </a:p>
                  </a:txBody>
                  <a:tcPr/>
                </a:tc>
                <a:tc>
                  <a:txBody>
                    <a:bodyPr/>
                    <a:lstStyle/>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800" b="0" i="0" u="none" strike="noStrike" kern="1200" cap="none" spc="0" normalizeH="0" baseline="0" noProof="0" dirty="0">
                        <a:ln>
                          <a:noFill/>
                        </a:ln>
                        <a:solidFill>
                          <a:srgbClr val="000000"/>
                        </a:solidFill>
                        <a:effectLst/>
                        <a:uLnTx/>
                        <a:uFillTx/>
                        <a:latin typeface="Arial"/>
                        <a:ea typeface="+mn-ea"/>
                        <a:cs typeface="+mn-cs"/>
                      </a:endParaRPr>
                    </a:p>
                  </a:txBody>
                  <a:tcPr/>
                </a:tc>
                <a:extLst>
                  <a:ext uri="{0D108BD9-81ED-4DB2-BD59-A6C34878D82A}">
                    <a16:rowId xmlns:a16="http://schemas.microsoft.com/office/drawing/2014/main" val="141195600"/>
                  </a:ext>
                </a:extLst>
              </a:tr>
            </a:tbl>
          </a:graphicData>
        </a:graphic>
      </p:graphicFrame>
      <p:sp>
        <p:nvSpPr>
          <p:cNvPr id="8" name="Rectangle 7">
            <a:extLst>
              <a:ext uri="{FF2B5EF4-FFF2-40B4-BE49-F238E27FC236}">
                <a16:creationId xmlns:a16="http://schemas.microsoft.com/office/drawing/2014/main" id="{DDAD448B-BD30-4B92-8C7A-E33923135363}"/>
              </a:ext>
            </a:extLst>
          </p:cNvPr>
          <p:cNvSpPr/>
          <p:nvPr/>
        </p:nvSpPr>
        <p:spPr>
          <a:xfrm>
            <a:off x="137652" y="1637615"/>
            <a:ext cx="1759974" cy="24580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FI" dirty="0"/>
              <a:t>Painopiste 1</a:t>
            </a:r>
          </a:p>
        </p:txBody>
      </p:sp>
      <p:sp>
        <p:nvSpPr>
          <p:cNvPr id="9" name="Rectangle 8">
            <a:extLst>
              <a:ext uri="{FF2B5EF4-FFF2-40B4-BE49-F238E27FC236}">
                <a16:creationId xmlns:a16="http://schemas.microsoft.com/office/drawing/2014/main" id="{CB4D606D-6213-4127-AC0E-42ED0F7AD29C}"/>
              </a:ext>
            </a:extLst>
          </p:cNvPr>
          <p:cNvSpPr/>
          <p:nvPr/>
        </p:nvSpPr>
        <p:spPr>
          <a:xfrm>
            <a:off x="137652" y="2655807"/>
            <a:ext cx="1759974" cy="24580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FI" dirty="0"/>
              <a:t>Painopiste 2</a:t>
            </a:r>
          </a:p>
        </p:txBody>
      </p:sp>
      <p:sp>
        <p:nvSpPr>
          <p:cNvPr id="10" name="Rectangle 9">
            <a:extLst>
              <a:ext uri="{FF2B5EF4-FFF2-40B4-BE49-F238E27FC236}">
                <a16:creationId xmlns:a16="http://schemas.microsoft.com/office/drawing/2014/main" id="{DDF89AB1-A853-4672-B289-3F8D5071E962}"/>
              </a:ext>
            </a:extLst>
          </p:cNvPr>
          <p:cNvSpPr/>
          <p:nvPr/>
        </p:nvSpPr>
        <p:spPr>
          <a:xfrm>
            <a:off x="137652" y="3487452"/>
            <a:ext cx="1759974" cy="24580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FI" dirty="0"/>
              <a:t>Painopiste 3</a:t>
            </a:r>
          </a:p>
        </p:txBody>
      </p:sp>
      <p:sp>
        <p:nvSpPr>
          <p:cNvPr id="12" name="Rectangle 11">
            <a:extLst>
              <a:ext uri="{FF2B5EF4-FFF2-40B4-BE49-F238E27FC236}">
                <a16:creationId xmlns:a16="http://schemas.microsoft.com/office/drawing/2014/main" id="{C258CBCD-1A87-4E83-9CF0-57ADEA3D013D}"/>
              </a:ext>
            </a:extLst>
          </p:cNvPr>
          <p:cNvSpPr/>
          <p:nvPr/>
        </p:nvSpPr>
        <p:spPr>
          <a:xfrm>
            <a:off x="4395018" y="2787574"/>
            <a:ext cx="4548566" cy="1214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dirty="0"/>
              <a:t>Toimenpiteiden jaksotus:</a:t>
            </a:r>
          </a:p>
          <a:p>
            <a:pPr marL="285750" indent="-285750">
              <a:buFont typeface="Arial" panose="020B0604020202020204" pitchFamily="34" charset="0"/>
              <a:buChar char="•"/>
            </a:pPr>
            <a:r>
              <a:rPr lang="fi-FI" sz="1400" dirty="0"/>
              <a:t>Jaksotus tehdään kunnan omiin lähtökohtiin sopiviksi (esim. resurssiviisaustiekartan kauden tai valtuustokaudet huomioon ottaen)</a:t>
            </a:r>
          </a:p>
        </p:txBody>
      </p:sp>
    </p:spTree>
    <p:extLst>
      <p:ext uri="{BB962C8B-B14F-4D97-AF65-F5344CB8AC3E}">
        <p14:creationId xmlns:p14="http://schemas.microsoft.com/office/powerpoint/2010/main" val="251501989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270264-4ED9-41CF-B189-BA8BF990F7A5}"/>
              </a:ext>
            </a:extLst>
          </p:cNvPr>
          <p:cNvSpPr>
            <a:spLocks noGrp="1"/>
          </p:cNvSpPr>
          <p:nvPr>
            <p:ph type="dt" sz="half" idx="2"/>
          </p:nvPr>
        </p:nvSpPr>
        <p:spPr/>
        <p:txBody>
          <a:bodyPr/>
          <a:lstStyle/>
          <a:p>
            <a:fld id="{A5E697A1-3F13-4B58-9FC9-411EEC634510}" type="datetime1">
              <a:rPr lang="fi-FI" smtClean="0"/>
              <a:pPr/>
              <a:t>13.4.2021</a:t>
            </a:fld>
            <a:endParaRPr lang="fi-FI" dirty="0"/>
          </a:p>
        </p:txBody>
      </p:sp>
      <p:sp>
        <p:nvSpPr>
          <p:cNvPr id="3" name="Slide Number Placeholder 2">
            <a:extLst>
              <a:ext uri="{FF2B5EF4-FFF2-40B4-BE49-F238E27FC236}">
                <a16:creationId xmlns:a16="http://schemas.microsoft.com/office/drawing/2014/main" id="{E762AA8F-18F6-4788-B97F-D2257FABB198}"/>
              </a:ext>
            </a:extLst>
          </p:cNvPr>
          <p:cNvSpPr>
            <a:spLocks noGrp="1"/>
          </p:cNvSpPr>
          <p:nvPr>
            <p:ph type="sldNum" sz="quarter" idx="4"/>
          </p:nvPr>
        </p:nvSpPr>
        <p:spPr/>
        <p:txBody>
          <a:bodyPr/>
          <a:lstStyle/>
          <a:p>
            <a:fld id="{24342B02-74FC-4320-A08D-C58DA89F77A2}" type="slidenum">
              <a:rPr lang="fi-FI" smtClean="0"/>
              <a:pPr/>
              <a:t>15</a:t>
            </a:fld>
            <a:endParaRPr lang="fi-FI" dirty="0"/>
          </a:p>
        </p:txBody>
      </p:sp>
      <p:sp>
        <p:nvSpPr>
          <p:cNvPr id="4" name="Text Placeholder 3">
            <a:extLst>
              <a:ext uri="{FF2B5EF4-FFF2-40B4-BE49-F238E27FC236}">
                <a16:creationId xmlns:a16="http://schemas.microsoft.com/office/drawing/2014/main" id="{80BDC453-60D4-4D1D-8923-98EE27606073}"/>
              </a:ext>
            </a:extLst>
          </p:cNvPr>
          <p:cNvSpPr>
            <a:spLocks noGrp="1"/>
          </p:cNvSpPr>
          <p:nvPr>
            <p:ph type="body" sz="quarter" idx="15"/>
          </p:nvPr>
        </p:nvSpPr>
        <p:spPr/>
        <p:txBody>
          <a:bodyPr/>
          <a:lstStyle/>
          <a:p>
            <a:endParaRPr lang="fi-FI"/>
          </a:p>
        </p:txBody>
      </p:sp>
      <p:graphicFrame>
        <p:nvGraphicFramePr>
          <p:cNvPr id="6" name="Table 5">
            <a:extLst>
              <a:ext uri="{FF2B5EF4-FFF2-40B4-BE49-F238E27FC236}">
                <a16:creationId xmlns:a16="http://schemas.microsoft.com/office/drawing/2014/main" id="{BFC9B641-8304-4954-9218-703E296805E0}"/>
              </a:ext>
            </a:extLst>
          </p:cNvPr>
          <p:cNvGraphicFramePr>
            <a:graphicFrameLocks noGrp="1"/>
          </p:cNvGraphicFramePr>
          <p:nvPr/>
        </p:nvGraphicFramePr>
        <p:xfrm>
          <a:off x="931677" y="349591"/>
          <a:ext cx="7305369" cy="3975765"/>
        </p:xfrm>
        <a:graphic>
          <a:graphicData uri="http://schemas.openxmlformats.org/drawingml/2006/table">
            <a:tbl>
              <a:tblPr firstRow="1" bandRow="1">
                <a:tableStyleId>{21E4AEA4-8DFA-4A89-87EB-49C32662AFE0}</a:tableStyleId>
              </a:tblPr>
              <a:tblGrid>
                <a:gridCol w="3526023">
                  <a:extLst>
                    <a:ext uri="{9D8B030D-6E8A-4147-A177-3AD203B41FA5}">
                      <a16:colId xmlns:a16="http://schemas.microsoft.com/office/drawing/2014/main" val="87995133"/>
                    </a:ext>
                  </a:extLst>
                </a:gridCol>
                <a:gridCol w="3779346">
                  <a:extLst>
                    <a:ext uri="{9D8B030D-6E8A-4147-A177-3AD203B41FA5}">
                      <a16:colId xmlns:a16="http://schemas.microsoft.com/office/drawing/2014/main" val="20001"/>
                    </a:ext>
                  </a:extLst>
                </a:gridCol>
              </a:tblGrid>
              <a:tr h="709833">
                <a:tc gridSpan="2">
                  <a:txBody>
                    <a:bodyPr/>
                    <a:lstStyle/>
                    <a:p>
                      <a:r>
                        <a:rPr lang="fi-FI" dirty="0"/>
                        <a:t>Esimerkkialueen tiekartta kiertotalouteen – vaikutusten seuranta</a:t>
                      </a:r>
                    </a:p>
                  </a:txBody>
                  <a:tcPr>
                    <a:solidFill>
                      <a:schemeClr val="accent2">
                        <a:lumMod val="75000"/>
                      </a:schemeClr>
                    </a:solidFill>
                  </a:tcPr>
                </a:tc>
                <a:tc hMerge="1">
                  <a:txBody>
                    <a:bodyPr/>
                    <a:lstStyle/>
                    <a:p>
                      <a:endParaRPr lang="fi-FI"/>
                    </a:p>
                  </a:txBody>
                  <a:tcPr/>
                </a:tc>
                <a:extLst>
                  <a:ext uri="{0D108BD9-81ED-4DB2-BD59-A6C34878D82A}">
                    <a16:rowId xmlns:a16="http://schemas.microsoft.com/office/drawing/2014/main" val="3129842077"/>
                  </a:ext>
                </a:extLst>
              </a:tr>
              <a:tr h="503266">
                <a:tc>
                  <a:txBody>
                    <a:bodyPr/>
                    <a:lstStyle/>
                    <a:p>
                      <a:pPr algn="ctr"/>
                      <a:r>
                        <a:rPr lang="fi-FI" dirty="0">
                          <a:solidFill>
                            <a:schemeClr val="bg1"/>
                          </a:solidFill>
                        </a:rPr>
                        <a:t>Painopistettä tukevat avainindikaattorit</a:t>
                      </a:r>
                    </a:p>
                  </a:txBody>
                  <a:tcPr>
                    <a:lnR w="12700" cap="flat" cmpd="sng" algn="ctr">
                      <a:solidFill>
                        <a:schemeClr val="bg1"/>
                      </a:solidFill>
                      <a:prstDash val="solid"/>
                      <a:round/>
                      <a:headEnd type="none" w="med" len="med"/>
                      <a:tailEnd type="none" w="med" len="med"/>
                    </a:lnR>
                    <a:solidFill>
                      <a:schemeClr val="accent2"/>
                    </a:solidFill>
                  </a:tcPr>
                </a:tc>
                <a:tc>
                  <a:txBody>
                    <a:bodyPr/>
                    <a:lstStyle/>
                    <a:p>
                      <a:pPr algn="ctr"/>
                      <a:r>
                        <a:rPr lang="fi-FI" dirty="0">
                          <a:solidFill>
                            <a:schemeClr val="bg1"/>
                          </a:solidFill>
                        </a:rPr>
                        <a:t>Painopistettä seuraavat tiekarttaindikaattorit</a:t>
                      </a:r>
                    </a:p>
                  </a:txBody>
                  <a:tcPr>
                    <a:lnL w="12700" cap="flat" cmpd="sng" algn="ctr">
                      <a:solidFill>
                        <a:schemeClr val="bg1"/>
                      </a:solidFill>
                      <a:prstDash val="solid"/>
                      <a:round/>
                      <a:headEnd type="none" w="med" len="med"/>
                      <a:tailEnd type="none" w="med" len="med"/>
                    </a:lnL>
                    <a:solidFill>
                      <a:schemeClr val="accent2"/>
                    </a:solidFill>
                  </a:tcPr>
                </a:tc>
                <a:extLst>
                  <a:ext uri="{0D108BD9-81ED-4DB2-BD59-A6C34878D82A}">
                    <a16:rowId xmlns:a16="http://schemas.microsoft.com/office/drawing/2014/main" val="37217780"/>
                  </a:ext>
                </a:extLst>
              </a:tr>
              <a:tr h="875284">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1200" b="0" i="0" u="none" strike="noStrike" kern="1200" cap="none" spc="0" normalizeH="0" baseline="0" noProof="0" dirty="0">
                        <a:ln>
                          <a:noFill/>
                        </a:ln>
                        <a:solidFill>
                          <a:srgbClr val="000000"/>
                        </a:solidFill>
                        <a:effectLst/>
                        <a:uLnTx/>
                        <a:uFillTx/>
                        <a:latin typeface="Arial"/>
                        <a:ea typeface="+mn-ea"/>
                        <a:cs typeface="+mn-cs"/>
                      </a:endParaRPr>
                    </a:p>
                  </a:txBody>
                  <a:tcPr>
                    <a:lnR w="1270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1200" b="0" i="0" u="none" strike="noStrike" kern="1200" cap="none" spc="0" normalizeH="0" baseline="0" noProof="0" dirty="0">
                        <a:ln>
                          <a:noFill/>
                        </a:ln>
                        <a:solidFill>
                          <a:srgbClr val="000000"/>
                        </a:solidFill>
                        <a:effectLst/>
                        <a:uLnTx/>
                        <a:uFillTx/>
                        <a:latin typeface="+mn-lt"/>
                        <a:ea typeface="+mn-ea"/>
                        <a:cs typeface="+mn-cs"/>
                      </a:endParaRP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15675491"/>
                  </a:ext>
                </a:extLst>
              </a:tr>
              <a:tr h="875284">
                <a:tc>
                  <a:txBody>
                    <a:bodyPr/>
                    <a:lstStyle/>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800" b="0" i="0" u="none" strike="noStrike" kern="1200" cap="none" spc="0" normalizeH="0" baseline="0" noProof="0" dirty="0">
                        <a:ln>
                          <a:noFill/>
                        </a:ln>
                        <a:solidFill>
                          <a:srgbClr val="000000"/>
                        </a:solidFill>
                        <a:effectLst/>
                        <a:uLnTx/>
                        <a:uFillTx/>
                        <a:latin typeface="Arial"/>
                        <a:ea typeface="+mn-ea"/>
                        <a:cs typeface="+mn-cs"/>
                      </a:endParaRPr>
                    </a:p>
                  </a:txBody>
                  <a:tcPr>
                    <a:lnR w="12700" cap="flat" cmpd="sng" algn="ctr">
                      <a:solidFill>
                        <a:schemeClr val="bg1"/>
                      </a:solidFill>
                      <a:prstDash val="solid"/>
                      <a:round/>
                      <a:headEnd type="none" w="med" len="med"/>
                      <a:tailEnd type="none" w="med" len="med"/>
                    </a:lnR>
                  </a:tcPr>
                </a:tc>
                <a:tc>
                  <a:txBody>
                    <a:bodyPr/>
                    <a:lstStyle/>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800" b="0" i="0" u="none" strike="noStrike" kern="1200" cap="none" spc="0" normalizeH="0" baseline="0" noProof="0" dirty="0">
                        <a:ln>
                          <a:noFill/>
                        </a:ln>
                        <a:solidFill>
                          <a:srgbClr val="000000"/>
                        </a:solidFill>
                        <a:effectLst/>
                        <a:uLnTx/>
                        <a:uFillTx/>
                        <a:latin typeface="Arial"/>
                        <a:ea typeface="+mn-ea"/>
                        <a:cs typeface="+mn-cs"/>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10805288"/>
                  </a:ext>
                </a:extLst>
              </a:tr>
              <a:tr h="875284">
                <a:tc>
                  <a:txBody>
                    <a:bodyPr/>
                    <a:lstStyle/>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800" b="0" i="0" u="none" strike="noStrike" kern="1200" cap="none" spc="0" normalizeH="0" baseline="0" noProof="0" dirty="0">
                        <a:ln>
                          <a:noFill/>
                        </a:ln>
                        <a:solidFill>
                          <a:srgbClr val="000000"/>
                        </a:solidFill>
                        <a:effectLst/>
                        <a:uLnTx/>
                        <a:uFillTx/>
                        <a:latin typeface="Arial"/>
                        <a:ea typeface="+mn-ea"/>
                        <a:cs typeface="+mn-cs"/>
                      </a:endParaRPr>
                    </a:p>
                  </a:txBody>
                  <a:tcPr>
                    <a:lnR w="12700" cap="flat" cmpd="sng" algn="ctr">
                      <a:solidFill>
                        <a:schemeClr val="bg1"/>
                      </a:solidFill>
                      <a:prstDash val="solid"/>
                      <a:round/>
                      <a:headEnd type="none" w="med" len="med"/>
                      <a:tailEnd type="none" w="med" len="med"/>
                    </a:lnR>
                  </a:tcPr>
                </a:tc>
                <a:tc>
                  <a:txBody>
                    <a:bodyPr/>
                    <a:lstStyle/>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800" b="0" i="0" u="none" strike="noStrike" kern="1200" cap="none" spc="0" normalizeH="0" baseline="0" noProof="0" dirty="0">
                        <a:ln>
                          <a:noFill/>
                        </a:ln>
                        <a:solidFill>
                          <a:srgbClr val="000000"/>
                        </a:solidFill>
                        <a:effectLst/>
                        <a:uLnTx/>
                        <a:uFillTx/>
                        <a:latin typeface="Arial"/>
                        <a:ea typeface="+mn-ea"/>
                        <a:cs typeface="+mn-cs"/>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41195600"/>
                  </a:ext>
                </a:extLst>
              </a:tr>
            </a:tbl>
          </a:graphicData>
        </a:graphic>
      </p:graphicFrame>
      <p:sp>
        <p:nvSpPr>
          <p:cNvPr id="8" name="Rectangle 7">
            <a:extLst>
              <a:ext uri="{FF2B5EF4-FFF2-40B4-BE49-F238E27FC236}">
                <a16:creationId xmlns:a16="http://schemas.microsoft.com/office/drawing/2014/main" id="{DDAD448B-BD30-4B92-8C7A-E33923135363}"/>
              </a:ext>
            </a:extLst>
          </p:cNvPr>
          <p:cNvSpPr/>
          <p:nvPr/>
        </p:nvSpPr>
        <p:spPr>
          <a:xfrm>
            <a:off x="137652" y="1883421"/>
            <a:ext cx="1759974" cy="24580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FI" dirty="0"/>
              <a:t>Painopiste 1</a:t>
            </a:r>
          </a:p>
        </p:txBody>
      </p:sp>
      <p:sp>
        <p:nvSpPr>
          <p:cNvPr id="9" name="Rectangle 8">
            <a:extLst>
              <a:ext uri="{FF2B5EF4-FFF2-40B4-BE49-F238E27FC236}">
                <a16:creationId xmlns:a16="http://schemas.microsoft.com/office/drawing/2014/main" id="{CB4D606D-6213-4127-AC0E-42ED0F7AD29C}"/>
              </a:ext>
            </a:extLst>
          </p:cNvPr>
          <p:cNvSpPr/>
          <p:nvPr/>
        </p:nvSpPr>
        <p:spPr>
          <a:xfrm>
            <a:off x="137652" y="2901607"/>
            <a:ext cx="1759974" cy="24580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FI" dirty="0"/>
              <a:t>Painopiste 2</a:t>
            </a:r>
          </a:p>
        </p:txBody>
      </p:sp>
      <p:sp>
        <p:nvSpPr>
          <p:cNvPr id="10" name="Rectangle 9">
            <a:extLst>
              <a:ext uri="{FF2B5EF4-FFF2-40B4-BE49-F238E27FC236}">
                <a16:creationId xmlns:a16="http://schemas.microsoft.com/office/drawing/2014/main" id="{DDF89AB1-A853-4672-B289-3F8D5071E962}"/>
              </a:ext>
            </a:extLst>
          </p:cNvPr>
          <p:cNvSpPr/>
          <p:nvPr/>
        </p:nvSpPr>
        <p:spPr>
          <a:xfrm>
            <a:off x="137652" y="3735337"/>
            <a:ext cx="1759974" cy="24580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FI" dirty="0"/>
              <a:t>Painopiste 3</a:t>
            </a:r>
          </a:p>
        </p:txBody>
      </p:sp>
      <p:sp>
        <p:nvSpPr>
          <p:cNvPr id="12" name="Rectangle 11">
            <a:extLst>
              <a:ext uri="{FF2B5EF4-FFF2-40B4-BE49-F238E27FC236}">
                <a16:creationId xmlns:a16="http://schemas.microsoft.com/office/drawing/2014/main" id="{C258CBCD-1A87-4E83-9CF0-57ADEA3D013D}"/>
              </a:ext>
            </a:extLst>
          </p:cNvPr>
          <p:cNvSpPr/>
          <p:nvPr/>
        </p:nvSpPr>
        <p:spPr>
          <a:xfrm>
            <a:off x="4395018" y="2787574"/>
            <a:ext cx="4548566" cy="1214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dirty="0"/>
              <a:t>Painopistettä tukevat avainindikaattorit voidaan poimia hankkeen tuottamista indikaattoreista.</a:t>
            </a:r>
          </a:p>
          <a:p>
            <a:r>
              <a:rPr lang="fi-FI" sz="1400" dirty="0"/>
              <a:t>Lisäksi kunta voi valita tiekartan toteuttamisen seuraamiseen myös omia indikaattoreita, jotka itse tuottaa.</a:t>
            </a:r>
          </a:p>
        </p:txBody>
      </p:sp>
    </p:spTree>
    <p:extLst>
      <p:ext uri="{BB962C8B-B14F-4D97-AF65-F5344CB8AC3E}">
        <p14:creationId xmlns:p14="http://schemas.microsoft.com/office/powerpoint/2010/main" val="63182838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19712B-F224-49C9-A7E7-16FAACAF3275}"/>
              </a:ext>
            </a:extLst>
          </p:cNvPr>
          <p:cNvSpPr>
            <a:spLocks noGrp="1"/>
          </p:cNvSpPr>
          <p:nvPr>
            <p:ph type="title"/>
          </p:nvPr>
        </p:nvSpPr>
        <p:spPr>
          <a:xfrm>
            <a:off x="915988" y="340251"/>
            <a:ext cx="6733509" cy="696784"/>
          </a:xfrm>
        </p:spPr>
        <p:txBody>
          <a:bodyPr/>
          <a:lstStyle/>
          <a:p>
            <a:r>
              <a:rPr lang="fi-FI" dirty="0"/>
              <a:t>Mallipohjat tavoitteiden ja toimenpiteiden työstöön</a:t>
            </a:r>
          </a:p>
        </p:txBody>
      </p:sp>
      <p:sp>
        <p:nvSpPr>
          <p:cNvPr id="5" name="Text Placeholder 4">
            <a:extLst>
              <a:ext uri="{FF2B5EF4-FFF2-40B4-BE49-F238E27FC236}">
                <a16:creationId xmlns:a16="http://schemas.microsoft.com/office/drawing/2014/main" id="{E5850BCF-1572-42AF-A324-5AF12524BE95}"/>
              </a:ext>
            </a:extLst>
          </p:cNvPr>
          <p:cNvSpPr>
            <a:spLocks noGrp="1"/>
          </p:cNvSpPr>
          <p:nvPr>
            <p:ph type="body" sz="quarter" idx="16"/>
          </p:nvPr>
        </p:nvSpPr>
        <p:spPr>
          <a:xfrm>
            <a:off x="927100" y="1427644"/>
            <a:ext cx="6789256" cy="1520012"/>
          </a:xfrm>
        </p:spPr>
        <p:txBody>
          <a:bodyPr/>
          <a:lstStyle/>
          <a:p>
            <a:r>
              <a:rPr lang="fi-FI" dirty="0"/>
              <a:t>Seuraavissa dioissa täyttöesimerkki kuvitteellisesta rakentamisen jätteiden painopisteen tavoitteista ja toimenpiteistä</a:t>
            </a:r>
          </a:p>
          <a:p>
            <a:r>
              <a:rPr lang="fi-FI" dirty="0"/>
              <a:t>Valmiit tyhjät mallipohjat on laadittu Valtakunnallisen jätesuunnitelman mukaisille painopisteille, painopisteistä osa voi olla myös kiertotalouden tavoitteita tukevia.</a:t>
            </a:r>
          </a:p>
          <a:p>
            <a:r>
              <a:rPr lang="fi-FI" dirty="0"/>
              <a:t>Kunnan omille painopisteille pohjiin voi vaihtaa otsikon ja muokata indikaattoreita tarpeen mukaan</a:t>
            </a:r>
          </a:p>
        </p:txBody>
      </p:sp>
      <p:sp>
        <p:nvSpPr>
          <p:cNvPr id="6" name="Date Placeholder 5">
            <a:extLst>
              <a:ext uri="{FF2B5EF4-FFF2-40B4-BE49-F238E27FC236}">
                <a16:creationId xmlns:a16="http://schemas.microsoft.com/office/drawing/2014/main" id="{C6A49497-94DD-44CC-A01A-9EA87D9FCFC3}"/>
              </a:ext>
            </a:extLst>
          </p:cNvPr>
          <p:cNvSpPr>
            <a:spLocks noGrp="1"/>
          </p:cNvSpPr>
          <p:nvPr>
            <p:ph type="dt" sz="half" idx="2"/>
          </p:nvPr>
        </p:nvSpPr>
        <p:spPr/>
        <p:txBody>
          <a:bodyPr/>
          <a:lstStyle/>
          <a:p>
            <a:fld id="{A5E697A1-3F13-4B58-9FC9-411EEC634510}" type="datetime1">
              <a:rPr lang="fi-FI" smtClean="0"/>
              <a:pPr/>
              <a:t>13.4.2021</a:t>
            </a:fld>
            <a:endParaRPr lang="fi-FI" dirty="0"/>
          </a:p>
        </p:txBody>
      </p:sp>
      <p:sp>
        <p:nvSpPr>
          <p:cNvPr id="7" name="Text Placeholder 6">
            <a:extLst>
              <a:ext uri="{FF2B5EF4-FFF2-40B4-BE49-F238E27FC236}">
                <a16:creationId xmlns:a16="http://schemas.microsoft.com/office/drawing/2014/main" id="{0FB3FBE8-9ACF-4A33-A338-76C99F6C4251}"/>
              </a:ext>
            </a:extLst>
          </p:cNvPr>
          <p:cNvSpPr>
            <a:spLocks noGrp="1"/>
          </p:cNvSpPr>
          <p:nvPr>
            <p:ph type="body" sz="quarter" idx="17"/>
          </p:nvPr>
        </p:nvSpPr>
        <p:spPr/>
        <p:txBody>
          <a:bodyPr/>
          <a:lstStyle/>
          <a:p>
            <a:endParaRPr lang="fi-FI"/>
          </a:p>
        </p:txBody>
      </p:sp>
      <p:sp>
        <p:nvSpPr>
          <p:cNvPr id="8" name="Slide Number Placeholder 7">
            <a:extLst>
              <a:ext uri="{FF2B5EF4-FFF2-40B4-BE49-F238E27FC236}">
                <a16:creationId xmlns:a16="http://schemas.microsoft.com/office/drawing/2014/main" id="{2040A8FC-7899-434F-94BB-487BA26A1BD1}"/>
              </a:ext>
            </a:extLst>
          </p:cNvPr>
          <p:cNvSpPr>
            <a:spLocks noGrp="1"/>
          </p:cNvSpPr>
          <p:nvPr>
            <p:ph type="sldNum" sz="quarter" idx="4"/>
          </p:nvPr>
        </p:nvSpPr>
        <p:spPr/>
        <p:txBody>
          <a:bodyPr/>
          <a:lstStyle/>
          <a:p>
            <a:fld id="{24342B02-74FC-4320-A08D-C58DA89F77A2}" type="slidenum">
              <a:rPr lang="fi-FI" smtClean="0"/>
              <a:pPr/>
              <a:t>16</a:t>
            </a:fld>
            <a:endParaRPr lang="fi-FI" dirty="0"/>
          </a:p>
        </p:txBody>
      </p:sp>
    </p:spTree>
    <p:extLst>
      <p:ext uri="{BB962C8B-B14F-4D97-AF65-F5344CB8AC3E}">
        <p14:creationId xmlns:p14="http://schemas.microsoft.com/office/powerpoint/2010/main" val="65089249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12781F-2801-415C-B1FF-B85A5C3AFB40}"/>
              </a:ext>
            </a:extLst>
          </p:cNvPr>
          <p:cNvSpPr>
            <a:spLocks noGrp="1"/>
          </p:cNvSpPr>
          <p:nvPr>
            <p:ph type="body" sz="quarter" idx="14"/>
          </p:nvPr>
        </p:nvSpPr>
        <p:spPr>
          <a:xfrm>
            <a:off x="915988" y="1243081"/>
            <a:ext cx="7854950" cy="407995"/>
          </a:xfrm>
        </p:spPr>
        <p:txBody>
          <a:bodyPr/>
          <a:lstStyle/>
          <a:p>
            <a:r>
              <a:rPr lang="fi-FI" dirty="0"/>
              <a:t>Painopistepohjien käyttö työpajassa, jossa ideoidaan toimenpiteitä</a:t>
            </a:r>
          </a:p>
        </p:txBody>
      </p:sp>
      <p:sp>
        <p:nvSpPr>
          <p:cNvPr id="3" name="Title 2">
            <a:extLst>
              <a:ext uri="{FF2B5EF4-FFF2-40B4-BE49-F238E27FC236}">
                <a16:creationId xmlns:a16="http://schemas.microsoft.com/office/drawing/2014/main" id="{000BFC45-82F0-4C8B-8E32-7C7E0A91A2D1}"/>
              </a:ext>
            </a:extLst>
          </p:cNvPr>
          <p:cNvSpPr>
            <a:spLocks noGrp="1"/>
          </p:cNvSpPr>
          <p:nvPr>
            <p:ph type="title"/>
          </p:nvPr>
        </p:nvSpPr>
        <p:spPr>
          <a:xfrm>
            <a:off x="915988" y="340251"/>
            <a:ext cx="7039292" cy="696784"/>
          </a:xfrm>
        </p:spPr>
        <p:txBody>
          <a:bodyPr/>
          <a:lstStyle/>
          <a:p>
            <a:r>
              <a:rPr lang="fi-FI" dirty="0"/>
              <a:t>Työpajaesimerkki painopistepohjien käyttöön</a:t>
            </a:r>
          </a:p>
        </p:txBody>
      </p:sp>
      <p:sp>
        <p:nvSpPr>
          <p:cNvPr id="5" name="Text Placeholder 4">
            <a:extLst>
              <a:ext uri="{FF2B5EF4-FFF2-40B4-BE49-F238E27FC236}">
                <a16:creationId xmlns:a16="http://schemas.microsoft.com/office/drawing/2014/main" id="{7E25B7A2-58F4-4F73-A977-5C47BCADD749}"/>
              </a:ext>
            </a:extLst>
          </p:cNvPr>
          <p:cNvSpPr>
            <a:spLocks noGrp="1"/>
          </p:cNvSpPr>
          <p:nvPr>
            <p:ph type="body" sz="quarter" idx="16"/>
          </p:nvPr>
        </p:nvSpPr>
        <p:spPr>
          <a:xfrm>
            <a:off x="915988" y="1750219"/>
            <a:ext cx="7854950" cy="2412206"/>
          </a:xfrm>
        </p:spPr>
        <p:txBody>
          <a:bodyPr/>
          <a:lstStyle/>
          <a:p>
            <a:r>
              <a:rPr lang="fi-FI" sz="1200" dirty="0"/>
              <a:t>Pienryhmissä työstö painopisteittäin</a:t>
            </a:r>
          </a:p>
          <a:p>
            <a:pPr lvl="1"/>
            <a:r>
              <a:rPr lang="fi-FI" sz="1200" dirty="0"/>
              <a:t>Yksi ryhmä työstää samaa aihetta koko ajan tai ryhmät kiertävät kaikki painopisteet läpi</a:t>
            </a:r>
          </a:p>
          <a:p>
            <a:r>
              <a:rPr lang="fi-FI" sz="1200" dirty="0"/>
              <a:t>Aiemmin päätetyt tavoitteet kirjataan painopistepohjaan valmiiksi</a:t>
            </a:r>
          </a:p>
          <a:p>
            <a:r>
              <a:rPr lang="fi-FI" sz="1200" dirty="0"/>
              <a:t>Vaihe 1: Ideoiden tuottaminen</a:t>
            </a:r>
          </a:p>
          <a:p>
            <a:pPr lvl="1"/>
            <a:r>
              <a:rPr lang="fi-FI" sz="1200" dirty="0"/>
              <a:t>Esimerkiksi </a:t>
            </a:r>
            <a:r>
              <a:rPr lang="fi-FI" sz="1200" dirty="0" err="1"/>
              <a:t>fläpeillä</a:t>
            </a:r>
            <a:r>
              <a:rPr lang="fi-FI" sz="1200" dirty="0"/>
              <a:t> painopistepohjan mukaiset aikajaksot, ja ryhmä ideoi ja kirjoittaa toimenpideideoita kullekin aikajaksolle</a:t>
            </a:r>
          </a:p>
          <a:p>
            <a:r>
              <a:rPr lang="fi-FI" sz="1200" dirty="0"/>
              <a:t>Vaihe 2: Toimenpiteiden valinta</a:t>
            </a:r>
          </a:p>
          <a:p>
            <a:pPr lvl="1"/>
            <a:r>
              <a:rPr lang="fi-FI" sz="1200" dirty="0"/>
              <a:t>Keskustellaan syntyneistä toimenpideideoista ja valitaan tärkeimmiksi koetut/toteutuskelpoisimmat</a:t>
            </a:r>
          </a:p>
          <a:p>
            <a:pPr lvl="1"/>
            <a:r>
              <a:rPr lang="fi-FI" sz="1200" dirty="0"/>
              <a:t>Kirjataan valitut toimenpiteet painopistepohjaan</a:t>
            </a:r>
          </a:p>
          <a:p>
            <a:pPr lvl="1"/>
            <a:r>
              <a:rPr lang="fi-FI" sz="1200" dirty="0"/>
              <a:t>Voidaan keskustella erikseen ja nostaa erilliseen pohjaan heti toteutukseen otettavat lyhyen aikavälin toimenpiteet; sovitaan näistä vastuutahot</a:t>
            </a:r>
          </a:p>
          <a:p>
            <a:endParaRPr lang="fi-FI" dirty="0"/>
          </a:p>
        </p:txBody>
      </p:sp>
      <p:sp>
        <p:nvSpPr>
          <p:cNvPr id="6" name="Date Placeholder 5">
            <a:extLst>
              <a:ext uri="{FF2B5EF4-FFF2-40B4-BE49-F238E27FC236}">
                <a16:creationId xmlns:a16="http://schemas.microsoft.com/office/drawing/2014/main" id="{1829F36A-B55C-43C8-821D-97ABDFC313BC}"/>
              </a:ext>
            </a:extLst>
          </p:cNvPr>
          <p:cNvSpPr>
            <a:spLocks noGrp="1"/>
          </p:cNvSpPr>
          <p:nvPr>
            <p:ph type="dt" sz="half" idx="2"/>
          </p:nvPr>
        </p:nvSpPr>
        <p:spPr/>
        <p:txBody>
          <a:bodyPr/>
          <a:lstStyle/>
          <a:p>
            <a:fld id="{A5E697A1-3F13-4B58-9FC9-411EEC634510}" type="datetime1">
              <a:rPr lang="fi-FI" smtClean="0"/>
              <a:pPr/>
              <a:t>13.4.2021</a:t>
            </a:fld>
            <a:endParaRPr lang="fi-FI" dirty="0"/>
          </a:p>
        </p:txBody>
      </p:sp>
      <p:sp>
        <p:nvSpPr>
          <p:cNvPr id="7" name="Text Placeholder 6">
            <a:extLst>
              <a:ext uri="{FF2B5EF4-FFF2-40B4-BE49-F238E27FC236}">
                <a16:creationId xmlns:a16="http://schemas.microsoft.com/office/drawing/2014/main" id="{D55EFEB8-BBA9-4314-8CEF-456B49357AF2}"/>
              </a:ext>
            </a:extLst>
          </p:cNvPr>
          <p:cNvSpPr>
            <a:spLocks noGrp="1"/>
          </p:cNvSpPr>
          <p:nvPr>
            <p:ph type="body" sz="quarter" idx="17"/>
          </p:nvPr>
        </p:nvSpPr>
        <p:spPr/>
        <p:txBody>
          <a:bodyPr/>
          <a:lstStyle/>
          <a:p>
            <a:endParaRPr lang="fi-FI"/>
          </a:p>
        </p:txBody>
      </p:sp>
      <p:sp>
        <p:nvSpPr>
          <p:cNvPr id="8" name="Slide Number Placeholder 7">
            <a:extLst>
              <a:ext uri="{FF2B5EF4-FFF2-40B4-BE49-F238E27FC236}">
                <a16:creationId xmlns:a16="http://schemas.microsoft.com/office/drawing/2014/main" id="{8FF83F15-A325-4F84-B460-F747FF6334C2}"/>
              </a:ext>
            </a:extLst>
          </p:cNvPr>
          <p:cNvSpPr>
            <a:spLocks noGrp="1"/>
          </p:cNvSpPr>
          <p:nvPr>
            <p:ph type="sldNum" sz="quarter" idx="4"/>
          </p:nvPr>
        </p:nvSpPr>
        <p:spPr/>
        <p:txBody>
          <a:bodyPr/>
          <a:lstStyle/>
          <a:p>
            <a:fld id="{24342B02-74FC-4320-A08D-C58DA89F77A2}" type="slidenum">
              <a:rPr lang="fi-FI" smtClean="0"/>
              <a:pPr/>
              <a:t>17</a:t>
            </a:fld>
            <a:endParaRPr lang="fi-FI" dirty="0"/>
          </a:p>
        </p:txBody>
      </p:sp>
    </p:spTree>
    <p:extLst>
      <p:ext uri="{BB962C8B-B14F-4D97-AF65-F5344CB8AC3E}">
        <p14:creationId xmlns:p14="http://schemas.microsoft.com/office/powerpoint/2010/main" val="323131262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4B37B6-C5AD-4311-A867-576F925E08C3}"/>
              </a:ext>
            </a:extLst>
          </p:cNvPr>
          <p:cNvSpPr>
            <a:spLocks noGrp="1"/>
          </p:cNvSpPr>
          <p:nvPr>
            <p:ph type="dt" sz="half" idx="2"/>
          </p:nvPr>
        </p:nvSpPr>
        <p:spPr/>
        <p:txBody>
          <a:bodyPr/>
          <a:lstStyle/>
          <a:p>
            <a:fld id="{A5E697A1-3F13-4B58-9FC9-411EEC634510}" type="datetime1">
              <a:rPr lang="fi-FI" smtClean="0"/>
              <a:pPr/>
              <a:t>13.4.2021</a:t>
            </a:fld>
            <a:endParaRPr lang="fi-FI" dirty="0"/>
          </a:p>
        </p:txBody>
      </p:sp>
      <p:sp>
        <p:nvSpPr>
          <p:cNvPr id="3" name="Slide Number Placeholder 2">
            <a:extLst>
              <a:ext uri="{FF2B5EF4-FFF2-40B4-BE49-F238E27FC236}">
                <a16:creationId xmlns:a16="http://schemas.microsoft.com/office/drawing/2014/main" id="{0D9CCE0A-B4C9-421B-A3FE-44AAA0494635}"/>
              </a:ext>
            </a:extLst>
          </p:cNvPr>
          <p:cNvSpPr>
            <a:spLocks noGrp="1"/>
          </p:cNvSpPr>
          <p:nvPr>
            <p:ph type="sldNum" sz="quarter" idx="4"/>
          </p:nvPr>
        </p:nvSpPr>
        <p:spPr/>
        <p:txBody>
          <a:bodyPr/>
          <a:lstStyle/>
          <a:p>
            <a:fld id="{24342B02-74FC-4320-A08D-C58DA89F77A2}" type="slidenum">
              <a:rPr lang="fi-FI" smtClean="0"/>
              <a:pPr/>
              <a:t>18</a:t>
            </a:fld>
            <a:endParaRPr lang="fi-FI" dirty="0"/>
          </a:p>
        </p:txBody>
      </p:sp>
      <p:sp>
        <p:nvSpPr>
          <p:cNvPr id="4" name="Text Placeholder 3">
            <a:extLst>
              <a:ext uri="{FF2B5EF4-FFF2-40B4-BE49-F238E27FC236}">
                <a16:creationId xmlns:a16="http://schemas.microsoft.com/office/drawing/2014/main" id="{146BF9C8-45E5-4AAC-973E-CC6AD9591684}"/>
              </a:ext>
            </a:extLst>
          </p:cNvPr>
          <p:cNvSpPr>
            <a:spLocks noGrp="1"/>
          </p:cNvSpPr>
          <p:nvPr>
            <p:ph type="body" sz="quarter" idx="15"/>
          </p:nvPr>
        </p:nvSpPr>
        <p:spPr/>
        <p:txBody>
          <a:bodyPr/>
          <a:lstStyle/>
          <a:p>
            <a:endParaRPr lang="fi-FI"/>
          </a:p>
        </p:txBody>
      </p:sp>
      <p:graphicFrame>
        <p:nvGraphicFramePr>
          <p:cNvPr id="5" name="Sisällön paikkamerkki 5">
            <a:extLst>
              <a:ext uri="{FF2B5EF4-FFF2-40B4-BE49-F238E27FC236}">
                <a16:creationId xmlns:a16="http://schemas.microsoft.com/office/drawing/2014/main" id="{5FD7CF12-5CAB-4F62-8D4E-FD704D6CEEB1}"/>
              </a:ext>
            </a:extLst>
          </p:cNvPr>
          <p:cNvGraphicFramePr>
            <a:graphicFrameLocks/>
          </p:cNvGraphicFramePr>
          <p:nvPr>
            <p:extLst>
              <p:ext uri="{D42A27DB-BD31-4B8C-83A1-F6EECF244321}">
                <p14:modId xmlns:p14="http://schemas.microsoft.com/office/powerpoint/2010/main" val="1418253022"/>
              </p:ext>
            </p:extLst>
          </p:nvPr>
        </p:nvGraphicFramePr>
        <p:xfrm>
          <a:off x="94840" y="44117"/>
          <a:ext cx="8930624" cy="3390899"/>
        </p:xfrm>
        <a:graphic>
          <a:graphicData uri="http://schemas.openxmlformats.org/drawingml/2006/table">
            <a:tbl>
              <a:tblPr firstRow="1" bandRow="1">
                <a:tableStyleId>{F5AB1C69-6EDB-4FF4-983F-18BD219EF322}</a:tableStyleId>
              </a:tblPr>
              <a:tblGrid>
                <a:gridCol w="2232656">
                  <a:extLst>
                    <a:ext uri="{9D8B030D-6E8A-4147-A177-3AD203B41FA5}">
                      <a16:colId xmlns:a16="http://schemas.microsoft.com/office/drawing/2014/main" val="20000"/>
                    </a:ext>
                  </a:extLst>
                </a:gridCol>
                <a:gridCol w="2232656">
                  <a:extLst>
                    <a:ext uri="{9D8B030D-6E8A-4147-A177-3AD203B41FA5}">
                      <a16:colId xmlns:a16="http://schemas.microsoft.com/office/drawing/2014/main" val="20001"/>
                    </a:ext>
                  </a:extLst>
                </a:gridCol>
                <a:gridCol w="2232656">
                  <a:extLst>
                    <a:ext uri="{9D8B030D-6E8A-4147-A177-3AD203B41FA5}">
                      <a16:colId xmlns:a16="http://schemas.microsoft.com/office/drawing/2014/main" val="20002"/>
                    </a:ext>
                  </a:extLst>
                </a:gridCol>
                <a:gridCol w="2232656">
                  <a:extLst>
                    <a:ext uri="{9D8B030D-6E8A-4147-A177-3AD203B41FA5}">
                      <a16:colId xmlns:a16="http://schemas.microsoft.com/office/drawing/2014/main" val="20004"/>
                    </a:ext>
                  </a:extLst>
                </a:gridCol>
              </a:tblGrid>
              <a:tr h="299879">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u="none" strike="noStrike" kern="1200" cap="none" normalizeH="0" baseline="0" dirty="0">
                          <a:ln>
                            <a:noFill/>
                          </a:ln>
                          <a:solidFill>
                            <a:schemeClr val="bg1"/>
                          </a:solidFill>
                          <a:effectLst/>
                          <a:latin typeface="+mn-lt"/>
                          <a:ea typeface="+mn-ea"/>
                          <a:cs typeface="+mn-cs"/>
                        </a:rPr>
                        <a:t>Painopiste: Rakentamisen jätteet</a:t>
                      </a:r>
                    </a:p>
                  </a:txBody>
                  <a:tcPr>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cap="none" normalizeH="0" baseline="0" dirty="0">
                        <a:ln>
                          <a:noFill/>
                        </a:ln>
                        <a:solidFill>
                          <a:schemeClr val="accent5"/>
                        </a:solidFill>
                        <a:effectLst/>
                        <a:latin typeface="Calibri" panose="020F0502020204030204" pitchFamily="34" charset="0"/>
                        <a:ea typeface="ＭＳ Ｐゴシック" pitchFamily="-65" charset="-128"/>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cap="none" normalizeH="0" baseline="0" dirty="0">
                        <a:ln>
                          <a:noFill/>
                        </a:ln>
                        <a:solidFill>
                          <a:schemeClr val="accent5"/>
                        </a:solidFill>
                        <a:effectLst/>
                        <a:latin typeface="Calibri" panose="020F0502020204030204" pitchFamily="34" charset="0"/>
                        <a:ea typeface="ＭＳ Ｐゴシック" pitchFamily="-65" charset="-128"/>
                      </a:endParaRPr>
                    </a:p>
                  </a:txBody>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i-FI" sz="1400" b="1" i="0" u="none" strike="noStrike" cap="none" normalizeH="0" baseline="0" dirty="0">
                        <a:ln>
                          <a:noFill/>
                        </a:ln>
                        <a:solidFill>
                          <a:schemeClr val="accent5"/>
                        </a:solidFill>
                        <a:effectLst/>
                        <a:latin typeface="Calibri" panose="020F0502020204030204" pitchFamily="34" charset="0"/>
                        <a:ea typeface="ＭＳ Ｐゴシック" pitchFamily="-65" charset="-128"/>
                      </a:endParaRPr>
                    </a:p>
                  </a:txBody>
                  <a:tcPr/>
                </a:tc>
                <a:extLst>
                  <a:ext uri="{0D108BD9-81ED-4DB2-BD59-A6C34878D82A}">
                    <a16:rowId xmlns:a16="http://schemas.microsoft.com/office/drawing/2014/main" val="10000"/>
                  </a:ext>
                </a:extLst>
              </a:tr>
              <a:tr h="6187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u="none" strike="noStrike" kern="1200" cap="none" normalizeH="0" baseline="0" dirty="0">
                          <a:ln>
                            <a:noFill/>
                          </a:ln>
                          <a:solidFill>
                            <a:schemeClr val="accent1">
                              <a:lumMod val="75000"/>
                            </a:schemeClr>
                          </a:solidFill>
                          <a:effectLst/>
                        </a:rPr>
                        <a:t>Toimenpiteet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u="none" strike="noStrike" kern="1200" cap="none" normalizeH="0" baseline="0" dirty="0">
                          <a:ln>
                            <a:noFill/>
                          </a:ln>
                          <a:solidFill>
                            <a:schemeClr val="accent1">
                              <a:lumMod val="75000"/>
                            </a:schemeClr>
                          </a:solidFill>
                          <a:effectLst/>
                        </a:rPr>
                        <a:t>2021-2023</a:t>
                      </a:r>
                      <a:endParaRPr kumimoji="0" lang="fi-FI" sz="1400" b="1" i="0" u="none" strike="noStrike" kern="1200" cap="none" normalizeH="0" baseline="0" dirty="0">
                        <a:ln>
                          <a:noFill/>
                        </a:ln>
                        <a:solidFill>
                          <a:schemeClr val="accent1">
                            <a:lumMod val="75000"/>
                          </a:schemeClr>
                        </a:solidFill>
                        <a:effectLst/>
                        <a:latin typeface="Calibri" panose="020F0502020204030204" pitchFamily="34" charset="0"/>
                        <a:ea typeface="ＭＳ Ｐゴシック" pitchFamily="-65"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u="none" strike="noStrike" cap="none" normalizeH="0" baseline="0" dirty="0">
                          <a:ln>
                            <a:noFill/>
                          </a:ln>
                          <a:solidFill>
                            <a:schemeClr val="accent1">
                              <a:lumMod val="75000"/>
                            </a:schemeClr>
                          </a:solidFill>
                          <a:effectLst/>
                        </a:rPr>
                        <a:t>Toimenpiteet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u="none" strike="noStrike" cap="none" normalizeH="0" baseline="0" dirty="0">
                          <a:ln>
                            <a:noFill/>
                          </a:ln>
                          <a:solidFill>
                            <a:schemeClr val="accent1">
                              <a:lumMod val="75000"/>
                            </a:schemeClr>
                          </a:solidFill>
                          <a:effectLst/>
                        </a:rPr>
                        <a:t>2023-2025</a:t>
                      </a:r>
                      <a:endParaRPr kumimoji="0" lang="fi-FI" sz="1400" b="1" i="0" u="none" strike="noStrike" cap="none" normalizeH="0" baseline="0" dirty="0">
                        <a:ln>
                          <a:noFill/>
                        </a:ln>
                        <a:solidFill>
                          <a:schemeClr val="accent1">
                            <a:lumMod val="75000"/>
                          </a:schemeClr>
                        </a:solidFill>
                        <a:effectLst/>
                        <a:latin typeface="Calibri" panose="020F0502020204030204" pitchFamily="34" charset="0"/>
                        <a:ea typeface="ＭＳ Ｐゴシック" pitchFamily="-65"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u="none" strike="noStrike" cap="none" normalizeH="0" baseline="0" dirty="0">
                          <a:ln>
                            <a:noFill/>
                          </a:ln>
                          <a:solidFill>
                            <a:schemeClr val="accent1">
                              <a:lumMod val="75000"/>
                            </a:schemeClr>
                          </a:solidFill>
                          <a:effectLst/>
                        </a:rPr>
                        <a:t>Toimenpiteet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u="none" strike="noStrike" cap="none" normalizeH="0" baseline="0" dirty="0">
                          <a:ln>
                            <a:noFill/>
                          </a:ln>
                          <a:solidFill>
                            <a:schemeClr val="accent1">
                              <a:lumMod val="75000"/>
                            </a:schemeClr>
                          </a:solidFill>
                          <a:effectLst/>
                        </a:rPr>
                        <a:t>2025-2035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i-FI" sz="1600" b="0" i="0" u="none" strike="noStrike" cap="none" normalizeH="0" baseline="0" dirty="0">
                          <a:ln>
                            <a:noFill/>
                          </a:ln>
                          <a:solidFill>
                            <a:schemeClr val="tx2"/>
                          </a:solidFill>
                          <a:effectLst/>
                        </a:rPr>
                        <a:t>Tavoitteet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i-FI" sz="1600" b="0" i="0" u="none" strike="noStrike" cap="none" normalizeH="0" baseline="0" dirty="0">
                          <a:ln>
                            <a:noFill/>
                          </a:ln>
                          <a:solidFill>
                            <a:schemeClr val="tx2"/>
                          </a:solidFill>
                          <a:effectLst/>
                        </a:rPr>
                        <a:t>2021 – 2035</a:t>
                      </a:r>
                      <a:endParaRPr kumimoji="0" lang="fi-FI" sz="1600" b="0" i="0" u="none" strike="noStrike" cap="none" normalizeH="0" baseline="0" dirty="0">
                        <a:ln>
                          <a:noFill/>
                        </a:ln>
                        <a:solidFill>
                          <a:schemeClr val="tx2"/>
                        </a:solidFill>
                        <a:effectLst/>
                        <a:latin typeface="Calibri" panose="020F0502020204030204" pitchFamily="34" charset="0"/>
                        <a:ea typeface="ＭＳ Ｐゴシック" pitchFamily="-65"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58211">
                <a:tc>
                  <a:txBody>
                    <a:bodyPr/>
                    <a:lstStyle>
                      <a:lvl1pPr marL="0" algn="l" defTabSz="779343" rtl="0" eaLnBrk="1" latinLnBrk="0" hangingPunct="1">
                        <a:defRPr sz="1500" kern="1200">
                          <a:solidFill>
                            <a:schemeClr val="tx1"/>
                          </a:solidFill>
                          <a:latin typeface="Calibri"/>
                        </a:defRPr>
                      </a:lvl1pPr>
                      <a:lvl2pPr marL="389672" algn="l" defTabSz="779343" rtl="0" eaLnBrk="1" latinLnBrk="0" hangingPunct="1">
                        <a:defRPr sz="1500" kern="1200">
                          <a:solidFill>
                            <a:schemeClr val="tx1"/>
                          </a:solidFill>
                          <a:latin typeface="Calibri"/>
                        </a:defRPr>
                      </a:lvl2pPr>
                      <a:lvl3pPr marL="779343" algn="l" defTabSz="779343" rtl="0" eaLnBrk="1" latinLnBrk="0" hangingPunct="1">
                        <a:defRPr sz="1500" kern="1200">
                          <a:solidFill>
                            <a:schemeClr val="tx1"/>
                          </a:solidFill>
                          <a:latin typeface="Calibri"/>
                        </a:defRPr>
                      </a:lvl3pPr>
                      <a:lvl4pPr marL="1169015" algn="l" defTabSz="779343" rtl="0" eaLnBrk="1" latinLnBrk="0" hangingPunct="1">
                        <a:defRPr sz="1500" kern="1200">
                          <a:solidFill>
                            <a:schemeClr val="tx1"/>
                          </a:solidFill>
                          <a:latin typeface="Calibri"/>
                        </a:defRPr>
                      </a:lvl4pPr>
                      <a:lvl5pPr marL="1558686" algn="l" defTabSz="779343" rtl="0" eaLnBrk="1" latinLnBrk="0" hangingPunct="1">
                        <a:defRPr sz="1500" kern="1200">
                          <a:solidFill>
                            <a:schemeClr val="tx1"/>
                          </a:solidFill>
                          <a:latin typeface="Calibri"/>
                        </a:defRPr>
                      </a:lvl5pPr>
                      <a:lvl6pPr marL="1948358" algn="l" defTabSz="779343" rtl="0" eaLnBrk="1" latinLnBrk="0" hangingPunct="1">
                        <a:defRPr sz="1500" kern="1200">
                          <a:solidFill>
                            <a:schemeClr val="tx1"/>
                          </a:solidFill>
                          <a:latin typeface="Calibri"/>
                        </a:defRPr>
                      </a:lvl6pPr>
                      <a:lvl7pPr marL="2338029" algn="l" defTabSz="779343" rtl="0" eaLnBrk="1" latinLnBrk="0" hangingPunct="1">
                        <a:defRPr sz="1500" kern="1200">
                          <a:solidFill>
                            <a:schemeClr val="tx1"/>
                          </a:solidFill>
                          <a:latin typeface="Calibri"/>
                        </a:defRPr>
                      </a:lvl7pPr>
                      <a:lvl8pPr marL="2727701" algn="l" defTabSz="779343" rtl="0" eaLnBrk="1" latinLnBrk="0" hangingPunct="1">
                        <a:defRPr sz="1500" kern="1200">
                          <a:solidFill>
                            <a:schemeClr val="tx1"/>
                          </a:solidFill>
                          <a:latin typeface="Calibri"/>
                        </a:defRPr>
                      </a:lvl8pPr>
                      <a:lvl9pPr marL="3117372" algn="l" defTabSz="779343" rtl="0" eaLnBrk="1" latinLnBrk="0" hangingPunct="1">
                        <a:defRPr sz="1500" kern="1200">
                          <a:solidFill>
                            <a:schemeClr val="tx1"/>
                          </a:solidFill>
                          <a:latin typeface="Calibri"/>
                        </a:defRPr>
                      </a:lvl9pPr>
                    </a:lstStyle>
                    <a:p>
                      <a:pPr marL="174625" marR="0" lvl="0" indent="-174625"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fi-FI" sz="1100" b="0" i="0" u="none" strike="noStrike" kern="1200" cap="none" normalizeH="0" baseline="0" dirty="0">
                          <a:ln>
                            <a:noFill/>
                          </a:ln>
                          <a:solidFill>
                            <a:schemeClr val="accent1">
                              <a:lumMod val="75000"/>
                            </a:schemeClr>
                          </a:solidFill>
                          <a:effectLst/>
                          <a:latin typeface="Arial Narrow" panose="020B0606020202030204" pitchFamily="34" charset="0"/>
                          <a:ea typeface="ＭＳ Ｐゴシック" pitchFamily="-65" charset="-128"/>
                          <a:cs typeface="+mn-cs"/>
                        </a:rPr>
                        <a:t>Rakennusten suunnittelussa kiinnitetään huomiota rakennusten muunneltavuuteen ja monikäyttöisyyteen </a:t>
                      </a:r>
                    </a:p>
                    <a:p>
                      <a:pPr marL="174625" marR="0" lvl="0" indent="-174625"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fi-FI" sz="1100" b="0" i="0" u="none" strike="noStrike" kern="1200" cap="none" normalizeH="0" baseline="0" dirty="0">
                          <a:ln>
                            <a:noFill/>
                          </a:ln>
                          <a:solidFill>
                            <a:schemeClr val="accent1">
                              <a:lumMod val="75000"/>
                            </a:schemeClr>
                          </a:solidFill>
                          <a:effectLst/>
                          <a:latin typeface="Arial Narrow" panose="020B0606020202030204" pitchFamily="34" charset="0"/>
                          <a:ea typeface="ＭＳ Ｐゴシック" pitchFamily="-65" charset="-128"/>
                          <a:cs typeface="+mn-cs"/>
                        </a:rPr>
                        <a:t>Lisätään kierrätykseen ja korjaukseen liittyvää koulutusta ja neuvontaa</a:t>
                      </a:r>
                    </a:p>
                    <a:p>
                      <a:pPr marL="174625" marR="0" lvl="0" indent="-174625"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fi-FI" sz="1100" b="0" i="0" u="none" strike="noStrike" kern="1200" cap="none" normalizeH="0" baseline="0" dirty="0">
                          <a:ln>
                            <a:noFill/>
                          </a:ln>
                          <a:solidFill>
                            <a:schemeClr val="accent1">
                              <a:lumMod val="75000"/>
                            </a:schemeClr>
                          </a:solidFill>
                          <a:effectLst/>
                          <a:latin typeface="Arial Narrow" panose="020B0606020202030204" pitchFamily="34" charset="0"/>
                          <a:ea typeface="ＭＳ Ｐゴシック" pitchFamily="-65" charset="-128"/>
                          <a:cs typeface="+mn-cs"/>
                        </a:rPr>
                        <a:t>Käynnistetään pilottihankkeita ja -alueita, joissa sovelletaan materiaalitehokkaimpia toimintatapoja ja tavoitellaan korkeaa kierrätysastetta</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kumimoji="0" lang="fi-FI" sz="1100" b="0" i="0" u="none" strike="noStrike" kern="1200" cap="none" normalizeH="0" baseline="0" dirty="0">
                        <a:ln>
                          <a:noFill/>
                        </a:ln>
                        <a:solidFill>
                          <a:schemeClr val="accent1">
                            <a:lumMod val="75000"/>
                          </a:schemeClr>
                        </a:solidFill>
                        <a:effectLst/>
                        <a:latin typeface="Arial Narrow" panose="020B0606020202030204" pitchFamily="34" charset="0"/>
                        <a:ea typeface="ＭＳ Ｐゴシック" pitchFamily="-65" charset="-128"/>
                        <a:cs typeface="+mn-cs"/>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79343" rtl="0" eaLnBrk="1" latinLnBrk="0" hangingPunct="1">
                        <a:defRPr sz="1500" kern="1200">
                          <a:solidFill>
                            <a:schemeClr val="tx1"/>
                          </a:solidFill>
                          <a:latin typeface="Calibri"/>
                        </a:defRPr>
                      </a:lvl1pPr>
                      <a:lvl2pPr marL="389672" algn="l" defTabSz="779343" rtl="0" eaLnBrk="1" latinLnBrk="0" hangingPunct="1">
                        <a:defRPr sz="1500" kern="1200">
                          <a:solidFill>
                            <a:schemeClr val="tx1"/>
                          </a:solidFill>
                          <a:latin typeface="Calibri"/>
                        </a:defRPr>
                      </a:lvl2pPr>
                      <a:lvl3pPr marL="779343" algn="l" defTabSz="779343" rtl="0" eaLnBrk="1" latinLnBrk="0" hangingPunct="1">
                        <a:defRPr sz="1500" kern="1200">
                          <a:solidFill>
                            <a:schemeClr val="tx1"/>
                          </a:solidFill>
                          <a:latin typeface="Calibri"/>
                        </a:defRPr>
                      </a:lvl3pPr>
                      <a:lvl4pPr marL="1169015" algn="l" defTabSz="779343" rtl="0" eaLnBrk="1" latinLnBrk="0" hangingPunct="1">
                        <a:defRPr sz="1500" kern="1200">
                          <a:solidFill>
                            <a:schemeClr val="tx1"/>
                          </a:solidFill>
                          <a:latin typeface="Calibri"/>
                        </a:defRPr>
                      </a:lvl4pPr>
                      <a:lvl5pPr marL="1558686" algn="l" defTabSz="779343" rtl="0" eaLnBrk="1" latinLnBrk="0" hangingPunct="1">
                        <a:defRPr sz="1500" kern="1200">
                          <a:solidFill>
                            <a:schemeClr val="tx1"/>
                          </a:solidFill>
                          <a:latin typeface="Calibri"/>
                        </a:defRPr>
                      </a:lvl5pPr>
                      <a:lvl6pPr marL="1948358" algn="l" defTabSz="779343" rtl="0" eaLnBrk="1" latinLnBrk="0" hangingPunct="1">
                        <a:defRPr sz="1500" kern="1200">
                          <a:solidFill>
                            <a:schemeClr val="tx1"/>
                          </a:solidFill>
                          <a:latin typeface="Calibri"/>
                        </a:defRPr>
                      </a:lvl6pPr>
                      <a:lvl7pPr marL="2338029" algn="l" defTabSz="779343" rtl="0" eaLnBrk="1" latinLnBrk="0" hangingPunct="1">
                        <a:defRPr sz="1500" kern="1200">
                          <a:solidFill>
                            <a:schemeClr val="tx1"/>
                          </a:solidFill>
                          <a:latin typeface="Calibri"/>
                        </a:defRPr>
                      </a:lvl7pPr>
                      <a:lvl8pPr marL="2727701" algn="l" defTabSz="779343" rtl="0" eaLnBrk="1" latinLnBrk="0" hangingPunct="1">
                        <a:defRPr sz="1500" kern="1200">
                          <a:solidFill>
                            <a:schemeClr val="tx1"/>
                          </a:solidFill>
                          <a:latin typeface="Calibri"/>
                        </a:defRPr>
                      </a:lvl8pPr>
                      <a:lvl9pPr marL="3117372" algn="l" defTabSz="779343" rtl="0" eaLnBrk="1" latinLnBrk="0" hangingPunct="1">
                        <a:defRPr sz="1500" kern="1200">
                          <a:solidFill>
                            <a:schemeClr val="tx1"/>
                          </a:solidFill>
                          <a:latin typeface="Calibri"/>
                        </a:defRPr>
                      </a:lvl9pPr>
                    </a:lstStyle>
                    <a:p>
                      <a:pPr marL="174625" marR="0" lvl="0" indent="-174625"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fi-FI" sz="1100" b="0" i="0" u="none" strike="noStrike" kern="1200" cap="none" normalizeH="0" baseline="0" dirty="0">
                          <a:ln>
                            <a:noFill/>
                          </a:ln>
                          <a:solidFill>
                            <a:schemeClr val="accent1">
                              <a:lumMod val="75000"/>
                            </a:schemeClr>
                          </a:solidFill>
                          <a:effectLst/>
                          <a:latin typeface="Arial Narrow" panose="020B0606020202030204" pitchFamily="34" charset="0"/>
                          <a:ea typeface="ＭＳ Ｐゴシック" pitchFamily="-65" charset="-128"/>
                          <a:cs typeface="+mn-cs"/>
                        </a:rPr>
                        <a:t>Kehitetään ja tehostetaan rakennustuotteiden ja –osien kierrätyskeskustoimintaa kunnissa Nimitetään alueelle oma koordinaattori ylijäämämaiden ja rakentamisessa syntyvien jätemateriaalien hyödyntämiseen</a:t>
                      </a:r>
                    </a:p>
                    <a:p>
                      <a:pPr marL="174625" marR="0" lvl="0" indent="-174625"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fi-FI" sz="1100" b="0" i="0" u="none" strike="noStrike" kern="1200" cap="none" normalizeH="0" baseline="0" dirty="0">
                          <a:ln>
                            <a:noFill/>
                          </a:ln>
                          <a:solidFill>
                            <a:schemeClr val="accent1">
                              <a:lumMod val="75000"/>
                            </a:schemeClr>
                          </a:solidFill>
                          <a:effectLst/>
                          <a:latin typeface="Arial Narrow" panose="020B0606020202030204" pitchFamily="34" charset="0"/>
                          <a:ea typeface="ＭＳ Ｐゴシック" pitchFamily="-65" charset="-128"/>
                          <a:cs typeface="+mn-cs"/>
                        </a:rPr>
                        <a:t>Rakentamisen julkisissa hankinnoissa otetaan kiertotaloutta tukevia kriteereitä käyttöön</a:t>
                      </a:r>
                    </a:p>
                    <a:p>
                      <a:pPr marL="174625" marR="0" lvl="0" indent="-174625"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fi-FI" sz="1100" b="0" i="0" u="none" strike="noStrike" kern="1200" cap="none" normalizeH="0" baseline="0" dirty="0">
                        <a:ln>
                          <a:noFill/>
                        </a:ln>
                        <a:solidFill>
                          <a:schemeClr val="accent1">
                            <a:lumMod val="75000"/>
                          </a:schemeClr>
                        </a:solidFill>
                        <a:effectLst/>
                        <a:latin typeface="Arial Narrow" panose="020B0606020202030204" pitchFamily="34" charset="0"/>
                        <a:ea typeface="ＭＳ Ｐゴシック" pitchFamily="-65" charset="-128"/>
                        <a:cs typeface="+mn-cs"/>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79343" rtl="0" eaLnBrk="1" latinLnBrk="0" hangingPunct="1">
                        <a:defRPr sz="1500" kern="1200">
                          <a:solidFill>
                            <a:schemeClr val="tx1"/>
                          </a:solidFill>
                          <a:latin typeface="Calibri"/>
                        </a:defRPr>
                      </a:lvl1pPr>
                      <a:lvl2pPr marL="389672" algn="l" defTabSz="779343" rtl="0" eaLnBrk="1" latinLnBrk="0" hangingPunct="1">
                        <a:defRPr sz="1500" kern="1200">
                          <a:solidFill>
                            <a:schemeClr val="tx1"/>
                          </a:solidFill>
                          <a:latin typeface="Calibri"/>
                        </a:defRPr>
                      </a:lvl2pPr>
                      <a:lvl3pPr marL="779343" algn="l" defTabSz="779343" rtl="0" eaLnBrk="1" latinLnBrk="0" hangingPunct="1">
                        <a:defRPr sz="1500" kern="1200">
                          <a:solidFill>
                            <a:schemeClr val="tx1"/>
                          </a:solidFill>
                          <a:latin typeface="Calibri"/>
                        </a:defRPr>
                      </a:lvl3pPr>
                      <a:lvl4pPr marL="1169015" algn="l" defTabSz="779343" rtl="0" eaLnBrk="1" latinLnBrk="0" hangingPunct="1">
                        <a:defRPr sz="1500" kern="1200">
                          <a:solidFill>
                            <a:schemeClr val="tx1"/>
                          </a:solidFill>
                          <a:latin typeface="Calibri"/>
                        </a:defRPr>
                      </a:lvl4pPr>
                      <a:lvl5pPr marL="1558686" algn="l" defTabSz="779343" rtl="0" eaLnBrk="1" latinLnBrk="0" hangingPunct="1">
                        <a:defRPr sz="1500" kern="1200">
                          <a:solidFill>
                            <a:schemeClr val="tx1"/>
                          </a:solidFill>
                          <a:latin typeface="Calibri"/>
                        </a:defRPr>
                      </a:lvl5pPr>
                      <a:lvl6pPr marL="1948358" algn="l" defTabSz="779343" rtl="0" eaLnBrk="1" latinLnBrk="0" hangingPunct="1">
                        <a:defRPr sz="1500" kern="1200">
                          <a:solidFill>
                            <a:schemeClr val="tx1"/>
                          </a:solidFill>
                          <a:latin typeface="Calibri"/>
                        </a:defRPr>
                      </a:lvl6pPr>
                      <a:lvl7pPr marL="2338029" algn="l" defTabSz="779343" rtl="0" eaLnBrk="1" latinLnBrk="0" hangingPunct="1">
                        <a:defRPr sz="1500" kern="1200">
                          <a:solidFill>
                            <a:schemeClr val="tx1"/>
                          </a:solidFill>
                          <a:latin typeface="Calibri"/>
                        </a:defRPr>
                      </a:lvl7pPr>
                      <a:lvl8pPr marL="2727701" algn="l" defTabSz="779343" rtl="0" eaLnBrk="1" latinLnBrk="0" hangingPunct="1">
                        <a:defRPr sz="1500" kern="1200">
                          <a:solidFill>
                            <a:schemeClr val="tx1"/>
                          </a:solidFill>
                          <a:latin typeface="Calibri"/>
                        </a:defRPr>
                      </a:lvl8pPr>
                      <a:lvl9pPr marL="3117372" algn="l" defTabSz="779343" rtl="0" eaLnBrk="1" latinLnBrk="0" hangingPunct="1">
                        <a:defRPr sz="1500" kern="1200">
                          <a:solidFill>
                            <a:schemeClr val="tx1"/>
                          </a:solidFill>
                          <a:latin typeface="Calibri"/>
                        </a:defRPr>
                      </a:lvl9p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kumimoji="0" lang="fi-FI" sz="110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kumimoji="0" lang="fi-FI" sz="110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kumimoji="0" lang="fi-FI" sz="110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kumimoji="0" lang="fi-FI" sz="110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kumimoji="0" lang="fi-FI" sz="110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79343" rtl="0" eaLnBrk="1" latinLnBrk="0" hangingPunct="1">
                        <a:defRPr sz="1500" kern="1200">
                          <a:solidFill>
                            <a:schemeClr val="tx1"/>
                          </a:solidFill>
                          <a:latin typeface="Calibri"/>
                        </a:defRPr>
                      </a:lvl1pPr>
                      <a:lvl2pPr marL="389672" algn="l" defTabSz="779343" rtl="0" eaLnBrk="1" latinLnBrk="0" hangingPunct="1">
                        <a:defRPr sz="1500" kern="1200">
                          <a:solidFill>
                            <a:schemeClr val="tx1"/>
                          </a:solidFill>
                          <a:latin typeface="Calibri"/>
                        </a:defRPr>
                      </a:lvl2pPr>
                      <a:lvl3pPr marL="779343" algn="l" defTabSz="779343" rtl="0" eaLnBrk="1" latinLnBrk="0" hangingPunct="1">
                        <a:defRPr sz="1500" kern="1200">
                          <a:solidFill>
                            <a:schemeClr val="tx1"/>
                          </a:solidFill>
                          <a:latin typeface="Calibri"/>
                        </a:defRPr>
                      </a:lvl3pPr>
                      <a:lvl4pPr marL="1169015" algn="l" defTabSz="779343" rtl="0" eaLnBrk="1" latinLnBrk="0" hangingPunct="1">
                        <a:defRPr sz="1500" kern="1200">
                          <a:solidFill>
                            <a:schemeClr val="tx1"/>
                          </a:solidFill>
                          <a:latin typeface="Calibri"/>
                        </a:defRPr>
                      </a:lvl4pPr>
                      <a:lvl5pPr marL="1558686" algn="l" defTabSz="779343" rtl="0" eaLnBrk="1" latinLnBrk="0" hangingPunct="1">
                        <a:defRPr sz="1500" kern="1200">
                          <a:solidFill>
                            <a:schemeClr val="tx1"/>
                          </a:solidFill>
                          <a:latin typeface="Calibri"/>
                        </a:defRPr>
                      </a:lvl5pPr>
                      <a:lvl6pPr marL="1948358" algn="l" defTabSz="779343" rtl="0" eaLnBrk="1" latinLnBrk="0" hangingPunct="1">
                        <a:defRPr sz="1500" kern="1200">
                          <a:solidFill>
                            <a:schemeClr val="tx1"/>
                          </a:solidFill>
                          <a:latin typeface="Calibri"/>
                        </a:defRPr>
                      </a:lvl6pPr>
                      <a:lvl7pPr marL="2338029" algn="l" defTabSz="779343" rtl="0" eaLnBrk="1" latinLnBrk="0" hangingPunct="1">
                        <a:defRPr sz="1500" kern="1200">
                          <a:solidFill>
                            <a:schemeClr val="tx1"/>
                          </a:solidFill>
                          <a:latin typeface="Calibri"/>
                        </a:defRPr>
                      </a:lvl7pPr>
                      <a:lvl8pPr marL="2727701" algn="l" defTabSz="779343" rtl="0" eaLnBrk="1" latinLnBrk="0" hangingPunct="1">
                        <a:defRPr sz="1500" kern="1200">
                          <a:solidFill>
                            <a:schemeClr val="tx1"/>
                          </a:solidFill>
                          <a:latin typeface="Calibri"/>
                        </a:defRPr>
                      </a:lvl8pPr>
                      <a:lvl9pPr marL="3117372" algn="l" defTabSz="779343" rtl="0" eaLnBrk="1" latinLnBrk="0" hangingPunct="1">
                        <a:defRPr sz="1500" kern="1200">
                          <a:solidFill>
                            <a:schemeClr val="tx1"/>
                          </a:solidFill>
                          <a:latin typeface="Calibri"/>
                        </a:defRPr>
                      </a:lvl9pPr>
                    </a:lstStyle>
                    <a:p>
                      <a:pPr marL="185738" marR="0" lvl="0" indent="-185738" algn="l" defTabSz="914400" rtl="0" eaLnBrk="0" fontAlgn="base" latinLnBrk="0" hangingPunct="0">
                        <a:lnSpc>
                          <a:spcPct val="100000"/>
                        </a:lnSpc>
                        <a:spcBef>
                          <a:spcPts val="0"/>
                        </a:spcBef>
                        <a:spcAft>
                          <a:spcPct val="0"/>
                        </a:spcAft>
                        <a:buClrTx/>
                        <a:buSzTx/>
                        <a:buFont typeface="+mj-lt"/>
                        <a:buAutoNum type="arabicPeriod"/>
                        <a:tabLst/>
                        <a:defRPr/>
                      </a:pPr>
                      <a:r>
                        <a:rPr kumimoji="0" lang="fi-FI" sz="1100" b="0" i="0" u="none" strike="noStrike" kern="1200" cap="none" normalizeH="0" baseline="0" dirty="0">
                          <a:ln>
                            <a:noFill/>
                          </a:ln>
                          <a:solidFill>
                            <a:schemeClr val="tx2"/>
                          </a:solidFill>
                          <a:effectLst/>
                          <a:latin typeface="Arial Narrow" panose="020B0606020202030204" pitchFamily="34" charset="0"/>
                          <a:ea typeface="ＭＳ Ｐゴシック" pitchFamily="-65" charset="-128"/>
                          <a:cs typeface="+mn-cs"/>
                        </a:rPr>
                        <a:t>Lisätään rakentamisen ja erityisesti korjaus- ja purkurakentamisen materiaalitehokkuutta</a:t>
                      </a:r>
                    </a:p>
                    <a:p>
                      <a:pPr marL="185738" marR="0" lvl="0" indent="-185738" algn="l" defTabSz="914400" rtl="0" eaLnBrk="0" fontAlgn="base" latinLnBrk="0" hangingPunct="0">
                        <a:lnSpc>
                          <a:spcPct val="100000"/>
                        </a:lnSpc>
                        <a:spcBef>
                          <a:spcPts val="0"/>
                        </a:spcBef>
                        <a:spcAft>
                          <a:spcPct val="0"/>
                        </a:spcAft>
                        <a:buClrTx/>
                        <a:buSzTx/>
                        <a:buFont typeface="+mj-lt"/>
                        <a:buAutoNum type="arabicPeriod"/>
                        <a:tabLst/>
                        <a:defRPr/>
                      </a:pPr>
                      <a:r>
                        <a:rPr kumimoji="0" lang="fi-FI" sz="1100" b="0" i="0" u="none" strike="noStrike" kern="1200" cap="none" normalizeH="0" baseline="0" dirty="0">
                          <a:ln>
                            <a:noFill/>
                          </a:ln>
                          <a:solidFill>
                            <a:schemeClr val="tx2"/>
                          </a:solidFill>
                          <a:effectLst/>
                          <a:latin typeface="Arial Narrow" panose="020B0606020202030204" pitchFamily="34" charset="0"/>
                          <a:ea typeface="ＭＳ Ｐゴシック" pitchFamily="-65" charset="-128"/>
                          <a:cs typeface="+mn-cs"/>
                        </a:rPr>
                        <a:t>Nostetaan rakentamisen jätteiden kierrätysaste 75 % :iin vuoteen 2030</a:t>
                      </a:r>
                    </a:p>
                    <a:p>
                      <a:pPr marL="185738" marR="0" lvl="0" indent="-185738" algn="l" defTabSz="914400" rtl="0" eaLnBrk="0" fontAlgn="base" latinLnBrk="0" hangingPunct="0">
                        <a:lnSpc>
                          <a:spcPct val="100000"/>
                        </a:lnSpc>
                        <a:spcBef>
                          <a:spcPts val="0"/>
                        </a:spcBef>
                        <a:spcAft>
                          <a:spcPct val="0"/>
                        </a:spcAft>
                        <a:buClrTx/>
                        <a:buSzTx/>
                        <a:buFont typeface="+mj-lt"/>
                        <a:buAutoNum type="arabicPeriod"/>
                        <a:tabLst/>
                        <a:defRPr/>
                      </a:pPr>
                      <a:r>
                        <a:rPr kumimoji="0" lang="fi-FI" sz="1100" b="0" i="0" u="none" strike="noStrike" kern="1200" cap="none" normalizeH="0" baseline="0" dirty="0">
                          <a:ln>
                            <a:noFill/>
                          </a:ln>
                          <a:solidFill>
                            <a:schemeClr val="tx2"/>
                          </a:solidFill>
                          <a:effectLst/>
                          <a:latin typeface="Arial Narrow" panose="020B0606020202030204" pitchFamily="34" charset="0"/>
                          <a:ea typeface="ＭＳ Ｐゴシック" pitchFamily="-65" charset="-128"/>
                          <a:cs typeface="+mn-cs"/>
                        </a:rPr>
                        <a:t>Tehostetaan jäteperäisten materiaalien käyttöä maarakentamisessa</a:t>
                      </a:r>
                    </a:p>
                    <a:p>
                      <a:pPr marL="0" marR="0" lvl="0" indent="0" algn="l" defTabSz="914400" rtl="0" eaLnBrk="0" fontAlgn="base" latinLnBrk="0" hangingPunct="0">
                        <a:lnSpc>
                          <a:spcPct val="100000"/>
                        </a:lnSpc>
                        <a:spcBef>
                          <a:spcPts val="0"/>
                        </a:spcBef>
                        <a:spcAft>
                          <a:spcPct val="0"/>
                        </a:spcAft>
                        <a:buClrTx/>
                        <a:buSzTx/>
                        <a:buFont typeface="+mj-lt"/>
                        <a:buNone/>
                        <a:tabLst/>
                        <a:defRPr/>
                      </a:pPr>
                      <a:endParaRPr kumimoji="0" lang="fi-FI" sz="1100" b="0" i="0" u="none" strike="noStrike" kern="1200" cap="none" normalizeH="0" baseline="0" dirty="0">
                        <a:ln>
                          <a:noFill/>
                        </a:ln>
                        <a:solidFill>
                          <a:schemeClr val="tx2"/>
                        </a:solidFill>
                        <a:effectLst/>
                        <a:latin typeface="Arial Narrow" panose="020B0606020202030204" pitchFamily="34" charset="0"/>
                        <a:ea typeface="ＭＳ Ｐゴシック" pitchFamily="-65" charset="-128"/>
                        <a:cs typeface="+mn-cs"/>
                      </a:endParaRPr>
                    </a:p>
                    <a:p>
                      <a:pPr marL="185738" marR="0" lvl="0" indent="-185738" algn="l" defTabSz="914400" rtl="0" eaLnBrk="0" fontAlgn="base" latinLnBrk="0" hangingPunct="0">
                        <a:lnSpc>
                          <a:spcPct val="100000"/>
                        </a:lnSpc>
                        <a:spcBef>
                          <a:spcPts val="0"/>
                        </a:spcBef>
                        <a:spcAft>
                          <a:spcPct val="0"/>
                        </a:spcAft>
                        <a:buClrTx/>
                        <a:buSzTx/>
                        <a:buFont typeface="+mj-lt"/>
                        <a:buNone/>
                        <a:tabLst/>
                        <a:defRPr/>
                      </a:pPr>
                      <a:endParaRPr kumimoji="0" lang="fi-FI" sz="1100" b="0" i="0" u="none" strike="noStrike" kern="1200" cap="none" normalizeH="0" baseline="0" dirty="0">
                        <a:ln>
                          <a:noFill/>
                        </a:ln>
                        <a:solidFill>
                          <a:schemeClr val="tx2"/>
                        </a:solidFill>
                        <a:effectLst/>
                        <a:latin typeface="Arial Narrow" panose="020B0606020202030204" pitchFamily="34" charset="0"/>
                        <a:ea typeface="ＭＳ Ｐゴシック" pitchFamily="-65" charset="-128"/>
                        <a:cs typeface="+mn-cs"/>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6" name="Taulukko 1">
            <a:extLst>
              <a:ext uri="{FF2B5EF4-FFF2-40B4-BE49-F238E27FC236}">
                <a16:creationId xmlns:a16="http://schemas.microsoft.com/office/drawing/2014/main" id="{3E9A7D94-E443-4B38-8CDC-C54F3A290EFA}"/>
              </a:ext>
            </a:extLst>
          </p:cNvPr>
          <p:cNvGraphicFramePr>
            <a:graphicFrameLocks noGrp="1"/>
          </p:cNvGraphicFramePr>
          <p:nvPr/>
        </p:nvGraphicFramePr>
        <p:xfrm>
          <a:off x="94840" y="3482340"/>
          <a:ext cx="8975728" cy="1501140"/>
        </p:xfrm>
        <a:graphic>
          <a:graphicData uri="http://schemas.openxmlformats.org/drawingml/2006/table">
            <a:tbl>
              <a:tblPr firstRow="1" bandRow="1">
                <a:tableStyleId>{F5AB1C69-6EDB-4FF4-983F-18BD219EF322}</a:tableStyleId>
              </a:tblPr>
              <a:tblGrid>
                <a:gridCol w="4869395">
                  <a:extLst>
                    <a:ext uri="{9D8B030D-6E8A-4147-A177-3AD203B41FA5}">
                      <a16:colId xmlns:a16="http://schemas.microsoft.com/office/drawing/2014/main" val="20000"/>
                    </a:ext>
                  </a:extLst>
                </a:gridCol>
                <a:gridCol w="4106333">
                  <a:extLst>
                    <a:ext uri="{9D8B030D-6E8A-4147-A177-3AD203B41FA5}">
                      <a16:colId xmlns:a16="http://schemas.microsoft.com/office/drawing/2014/main" val="20001"/>
                    </a:ext>
                  </a:extLst>
                </a:gridCol>
              </a:tblGrid>
              <a:tr h="28688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u="none" strike="noStrike" kern="1200" cap="none" normalizeH="0" baseline="0" dirty="0">
                          <a:ln>
                            <a:noFill/>
                          </a:ln>
                          <a:solidFill>
                            <a:schemeClr val="lt1"/>
                          </a:solidFill>
                          <a:effectLst/>
                          <a:latin typeface="+mn-lt"/>
                          <a:ea typeface="+mn-ea"/>
                          <a:cs typeface="+mn-cs"/>
                        </a:rPr>
                        <a:t>Indikaattorit</a:t>
                      </a:r>
                    </a:p>
                  </a:txBody>
                  <a:tcPr>
                    <a:solidFill>
                      <a:schemeClr val="accent1">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1" u="none" strike="noStrike" kern="1200" cap="none" normalizeH="0" baseline="0" dirty="0">
                        <a:ln>
                          <a:noFill/>
                        </a:ln>
                        <a:solidFill>
                          <a:schemeClr val="lt1"/>
                        </a:solidFill>
                        <a:effectLst/>
                        <a:latin typeface="+mn-lt"/>
                        <a:ea typeface="+mn-ea"/>
                        <a:cs typeface="+mn-cs"/>
                      </a:endParaRPr>
                    </a:p>
                  </a:txBody>
                  <a:tcPr>
                    <a:solidFill>
                      <a:schemeClr val="accent1">
                        <a:lumMod val="50000"/>
                      </a:schemeClr>
                    </a:solidFill>
                  </a:tcPr>
                </a:tc>
                <a:extLst>
                  <a:ext uri="{0D108BD9-81ED-4DB2-BD59-A6C34878D82A}">
                    <a16:rowId xmlns:a16="http://schemas.microsoft.com/office/drawing/2014/main" val="10000"/>
                  </a:ext>
                </a:extLst>
              </a:tr>
              <a:tr h="286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u="none" strike="noStrike" kern="1200" cap="none" normalizeH="0" baseline="0" dirty="0">
                          <a:ln>
                            <a:noFill/>
                          </a:ln>
                          <a:solidFill>
                            <a:schemeClr val="lt1"/>
                          </a:solidFill>
                          <a:effectLst/>
                          <a:latin typeface="+mn-lt"/>
                          <a:ea typeface="+mn-ea"/>
                          <a:cs typeface="+mn-cs"/>
                        </a:rPr>
                        <a:t>Avainindikaattorit</a:t>
                      </a:r>
                    </a:p>
                  </a:txBody>
                  <a:tcPr>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u="none" strike="noStrike" kern="1200" cap="none" normalizeH="0" baseline="0" dirty="0">
                          <a:ln>
                            <a:noFill/>
                          </a:ln>
                          <a:solidFill>
                            <a:schemeClr val="lt1"/>
                          </a:solidFill>
                          <a:effectLst/>
                          <a:latin typeface="+mn-lt"/>
                          <a:ea typeface="+mn-ea"/>
                          <a:cs typeface="+mn-cs"/>
                        </a:rPr>
                        <a:t>Tiekarttaindikaattorit</a:t>
                      </a:r>
                    </a:p>
                  </a:txBody>
                  <a:tcPr>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1"/>
                  </a:ext>
                </a:extLst>
              </a:tr>
              <a:tr h="845771">
                <a:tc>
                  <a:txBody>
                    <a:bodyPr/>
                    <a:lstStyle/>
                    <a:p>
                      <a:pPr marL="185738" marR="0" lvl="0" indent="-185738"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fi-FI" sz="1050" b="0" i="0" u="none" strike="noStrike" kern="1200" cap="none" normalizeH="0" baseline="0" dirty="0">
                          <a:ln>
                            <a:noFill/>
                          </a:ln>
                          <a:solidFill>
                            <a:schemeClr val="accent1">
                              <a:lumMod val="50000"/>
                            </a:schemeClr>
                          </a:solidFill>
                          <a:effectLst/>
                          <a:latin typeface="Arial Narrow" panose="020B0606020202030204" pitchFamily="34" charset="0"/>
                          <a:ea typeface="ＭＳ Ｐゴシック" pitchFamily="-65" charset="-128"/>
                          <a:cs typeface="+mn-cs"/>
                        </a:rPr>
                        <a:t>Rakennusjätteen kierrätysaste % alueella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fi-FI" sz="1050" b="0" i="0" u="none" strike="noStrike" kern="1200" cap="none" normalizeH="0" baseline="0" dirty="0">
                          <a:ln>
                            <a:noFill/>
                          </a:ln>
                          <a:solidFill>
                            <a:schemeClr val="accent1">
                              <a:lumMod val="50000"/>
                            </a:schemeClr>
                          </a:solidFill>
                          <a:effectLst/>
                          <a:latin typeface="Arial Narrow" panose="020B0606020202030204" pitchFamily="34" charset="0"/>
                          <a:ea typeface="ＭＳ Ｐゴシック" pitchFamily="-65" charset="-128"/>
                          <a:cs typeface="+mn-cs"/>
                        </a:rPr>
                        <a:t>Rakennusten käyttöaste</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fi-FI" sz="1050" b="0" i="0" u="none" strike="noStrike" kern="1200" cap="none" normalizeH="0" baseline="0" dirty="0">
                          <a:ln>
                            <a:noFill/>
                          </a:ln>
                          <a:solidFill>
                            <a:schemeClr val="accent1">
                              <a:lumMod val="50000"/>
                            </a:schemeClr>
                          </a:solidFill>
                          <a:effectLst/>
                          <a:latin typeface="Arial Narrow" panose="020B0606020202030204" pitchFamily="34" charset="0"/>
                          <a:ea typeface="ＭＳ Ｐゴシック" pitchFamily="-65" charset="-128"/>
                          <a:cs typeface="+mn-cs"/>
                        </a:rPr>
                        <a:t>Käynnistyneet kokeiluhankkeet </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fi-FI" sz="1050" b="0" i="0" u="none" strike="noStrike" kern="1200" cap="none" normalizeH="0" baseline="0" dirty="0">
                          <a:ln>
                            <a:noFill/>
                          </a:ln>
                          <a:solidFill>
                            <a:schemeClr val="accent1">
                              <a:lumMod val="50000"/>
                            </a:schemeClr>
                          </a:solidFill>
                          <a:effectLst/>
                          <a:latin typeface="Arial Narrow" panose="020B0606020202030204" pitchFamily="34" charset="0"/>
                          <a:ea typeface="ＭＳ Ｐゴシック" pitchFamily="-65" charset="-128"/>
                          <a:cs typeface="+mn-cs"/>
                        </a:rPr>
                        <a:t>Julkiset hankintamenettelyt, joihin on sisällytetty kiertotaloutta tukevia kriteerejä </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fi-FI" sz="105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7" name="TextBox 6">
            <a:extLst>
              <a:ext uri="{FF2B5EF4-FFF2-40B4-BE49-F238E27FC236}">
                <a16:creationId xmlns:a16="http://schemas.microsoft.com/office/drawing/2014/main" id="{BECDF2AF-5E21-485D-B40A-5549676D3ACE}"/>
              </a:ext>
            </a:extLst>
          </p:cNvPr>
          <p:cNvSpPr txBox="1"/>
          <p:nvPr/>
        </p:nvSpPr>
        <p:spPr>
          <a:xfrm>
            <a:off x="856935" y="1600200"/>
            <a:ext cx="8483789" cy="1569660"/>
          </a:xfrm>
          <a:prstGeom prst="rect">
            <a:avLst/>
          </a:prstGeom>
          <a:solidFill>
            <a:schemeClr val="accent1">
              <a:alpha val="0"/>
            </a:schemeClr>
          </a:solidFill>
        </p:spPr>
        <p:txBody>
          <a:bodyPr wrap="square" rtlCol="0" anchor="t">
            <a:spAutoFit/>
          </a:bodyPr>
          <a:lstStyle/>
          <a:p>
            <a:r>
              <a:rPr lang="fi-FI" sz="9600" dirty="0">
                <a:solidFill>
                  <a:schemeClr val="tx1">
                    <a:alpha val="22000"/>
                  </a:schemeClr>
                </a:solidFill>
              </a:rPr>
              <a:t>ESIMERKKI</a:t>
            </a:r>
          </a:p>
        </p:txBody>
      </p:sp>
    </p:spTree>
    <p:extLst>
      <p:ext uri="{BB962C8B-B14F-4D97-AF65-F5344CB8AC3E}">
        <p14:creationId xmlns:p14="http://schemas.microsoft.com/office/powerpoint/2010/main" val="295710050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12E36C-892C-420A-892C-7441814B3BF5}"/>
              </a:ext>
            </a:extLst>
          </p:cNvPr>
          <p:cNvSpPr>
            <a:spLocks noGrp="1"/>
          </p:cNvSpPr>
          <p:nvPr>
            <p:ph type="dt" sz="half" idx="2"/>
          </p:nvPr>
        </p:nvSpPr>
        <p:spPr/>
        <p:txBody>
          <a:bodyPr/>
          <a:lstStyle/>
          <a:p>
            <a:fld id="{A5E697A1-3F13-4B58-9FC9-411EEC634510}" type="datetime1">
              <a:rPr lang="fi-FI" smtClean="0"/>
              <a:pPr/>
              <a:t>13.4.2021</a:t>
            </a:fld>
            <a:endParaRPr lang="fi-FI" dirty="0"/>
          </a:p>
        </p:txBody>
      </p:sp>
      <p:sp>
        <p:nvSpPr>
          <p:cNvPr id="3" name="Slide Number Placeholder 2">
            <a:extLst>
              <a:ext uri="{FF2B5EF4-FFF2-40B4-BE49-F238E27FC236}">
                <a16:creationId xmlns:a16="http://schemas.microsoft.com/office/drawing/2014/main" id="{4D70139B-0949-45DA-B542-A2BEBDE85225}"/>
              </a:ext>
            </a:extLst>
          </p:cNvPr>
          <p:cNvSpPr>
            <a:spLocks noGrp="1"/>
          </p:cNvSpPr>
          <p:nvPr>
            <p:ph type="sldNum" sz="quarter" idx="4"/>
          </p:nvPr>
        </p:nvSpPr>
        <p:spPr/>
        <p:txBody>
          <a:bodyPr/>
          <a:lstStyle/>
          <a:p>
            <a:fld id="{24342B02-74FC-4320-A08D-C58DA89F77A2}" type="slidenum">
              <a:rPr lang="fi-FI" smtClean="0"/>
              <a:pPr/>
              <a:t>19</a:t>
            </a:fld>
            <a:endParaRPr lang="fi-FI" dirty="0"/>
          </a:p>
        </p:txBody>
      </p:sp>
      <p:sp>
        <p:nvSpPr>
          <p:cNvPr id="4" name="Text Placeholder 3">
            <a:extLst>
              <a:ext uri="{FF2B5EF4-FFF2-40B4-BE49-F238E27FC236}">
                <a16:creationId xmlns:a16="http://schemas.microsoft.com/office/drawing/2014/main" id="{7526BD9B-4439-4634-B102-03EB24A4BD90}"/>
              </a:ext>
            </a:extLst>
          </p:cNvPr>
          <p:cNvSpPr>
            <a:spLocks noGrp="1"/>
          </p:cNvSpPr>
          <p:nvPr>
            <p:ph type="body" sz="quarter" idx="15"/>
          </p:nvPr>
        </p:nvSpPr>
        <p:spPr/>
        <p:txBody>
          <a:bodyPr/>
          <a:lstStyle/>
          <a:p>
            <a:endParaRPr lang="fi-FI"/>
          </a:p>
        </p:txBody>
      </p:sp>
      <p:graphicFrame>
        <p:nvGraphicFramePr>
          <p:cNvPr id="5" name="Sisällön paikkamerkki 9">
            <a:extLst>
              <a:ext uri="{FF2B5EF4-FFF2-40B4-BE49-F238E27FC236}">
                <a16:creationId xmlns:a16="http://schemas.microsoft.com/office/drawing/2014/main" id="{39FF3D34-D745-4E1E-8F86-0A9230471212}"/>
              </a:ext>
            </a:extLst>
          </p:cNvPr>
          <p:cNvGraphicFramePr>
            <a:graphicFrameLocks/>
          </p:cNvGraphicFramePr>
          <p:nvPr>
            <p:extLst>
              <p:ext uri="{D42A27DB-BD31-4B8C-83A1-F6EECF244321}">
                <p14:modId xmlns:p14="http://schemas.microsoft.com/office/powerpoint/2010/main" val="669006644"/>
              </p:ext>
            </p:extLst>
          </p:nvPr>
        </p:nvGraphicFramePr>
        <p:xfrm>
          <a:off x="275303" y="628650"/>
          <a:ext cx="8554372" cy="2920489"/>
        </p:xfrm>
        <a:graphic>
          <a:graphicData uri="http://schemas.openxmlformats.org/drawingml/2006/table">
            <a:tbl>
              <a:tblPr firstRow="1" bandRow="1">
                <a:tableStyleId>{F5AB1C69-6EDB-4FF4-983F-18BD219EF322}</a:tableStyleId>
              </a:tblPr>
              <a:tblGrid>
                <a:gridCol w="6897104">
                  <a:extLst>
                    <a:ext uri="{9D8B030D-6E8A-4147-A177-3AD203B41FA5}">
                      <a16:colId xmlns:a16="http://schemas.microsoft.com/office/drawing/2014/main" val="20000"/>
                    </a:ext>
                  </a:extLst>
                </a:gridCol>
                <a:gridCol w="1657268">
                  <a:extLst>
                    <a:ext uri="{9D8B030D-6E8A-4147-A177-3AD203B41FA5}">
                      <a16:colId xmlns:a16="http://schemas.microsoft.com/office/drawing/2014/main" val="20001"/>
                    </a:ext>
                  </a:extLst>
                </a:gridCol>
              </a:tblGrid>
              <a:tr h="371475">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i-FI" sz="1600" b="1" u="none" strike="noStrike" kern="1200" cap="none" normalizeH="0" baseline="0" dirty="0">
                          <a:ln>
                            <a:noFill/>
                          </a:ln>
                          <a:solidFill>
                            <a:schemeClr val="lt1"/>
                          </a:solidFill>
                          <a:effectLst/>
                          <a:latin typeface="+mn-lt"/>
                          <a:ea typeface="+mn-ea"/>
                          <a:cs typeface="+mn-cs"/>
                        </a:rPr>
                        <a:t>Painopiste: Rakentamisen jätteet</a:t>
                      </a:r>
                    </a:p>
                  </a:txBody>
                  <a:tcPr/>
                </a:tc>
                <a:tc hMerge="1">
                  <a:txBody>
                    <a:bodyPr/>
                    <a:lstStyle/>
                    <a:p>
                      <a:endParaRPr lang="fi-FI" dirty="0"/>
                    </a:p>
                  </a:txBody>
                  <a:tcPr/>
                </a:tc>
                <a:extLst>
                  <a:ext uri="{0D108BD9-81ED-4DB2-BD59-A6C34878D82A}">
                    <a16:rowId xmlns:a16="http://schemas.microsoft.com/office/drawing/2014/main" val="10000"/>
                  </a:ext>
                </a:extLst>
              </a:tr>
              <a:tr h="628774">
                <a:tc>
                  <a:txBody>
                    <a:bodyPr/>
                    <a:lstStyle/>
                    <a:p>
                      <a:r>
                        <a:rPr kumimoji="0" lang="fi-FI" sz="1400" b="0" u="none" strike="noStrike" kern="1200" cap="none" normalizeH="0" baseline="0" dirty="0">
                          <a:ln>
                            <a:noFill/>
                          </a:ln>
                          <a:solidFill>
                            <a:schemeClr val="lt1"/>
                          </a:solidFill>
                          <a:effectLst/>
                          <a:latin typeface="+mn-lt"/>
                          <a:ea typeface="+mn-ea"/>
                          <a:cs typeface="+mn-cs"/>
                        </a:rPr>
                        <a:t>Välittömästi 2021-2023 toteutettavat tavoitetilaan liittyvät toimenpiteet</a:t>
                      </a:r>
                    </a:p>
                  </a:txBody>
                  <a:tcPr>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kumimoji="0" lang="fi-FI" sz="1400" b="0" u="none" strike="noStrike" kern="1200" cap="none" normalizeH="0" baseline="0" dirty="0">
                          <a:ln>
                            <a:noFill/>
                          </a:ln>
                          <a:solidFill>
                            <a:schemeClr val="lt1"/>
                          </a:solidFill>
                          <a:effectLst/>
                          <a:latin typeface="+mn-lt"/>
                          <a:ea typeface="+mn-ea"/>
                          <a:cs typeface="+mn-cs"/>
                        </a:rPr>
                        <a:t>Vastuutahot</a:t>
                      </a:r>
                    </a:p>
                  </a:txBody>
                  <a:tcPr>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1"/>
                  </a:ext>
                </a:extLst>
              </a:tr>
              <a:tr h="628774">
                <a:tc>
                  <a:txBody>
                    <a:bodyPr/>
                    <a:lstStyle/>
                    <a:p>
                      <a:r>
                        <a:rPr lang="fi-FI" sz="1200" dirty="0">
                          <a:solidFill>
                            <a:schemeClr val="accent1">
                              <a:lumMod val="50000"/>
                            </a:schemeClr>
                          </a:solidFill>
                        </a:rPr>
                        <a:t>Rakennusten suunnittelussa kiinnitetään huomiota rakennusten muunneltavuuteen ja monikäyttöisyyteen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i-FI" sz="1200" dirty="0">
                          <a:solidFill>
                            <a:schemeClr val="accent1">
                              <a:lumMod val="50000"/>
                            </a:schemeClr>
                          </a:solidFill>
                        </a:rPr>
                        <a:t>suunnittelijat, rakennuttajat, kunnan rakennusvalvonta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28774">
                <a:tc>
                  <a:txBody>
                    <a:bodyPr/>
                    <a:lstStyle/>
                    <a:p>
                      <a:r>
                        <a:rPr lang="fi-FI" sz="1200" dirty="0">
                          <a:solidFill>
                            <a:schemeClr val="accent1">
                              <a:lumMod val="50000"/>
                            </a:schemeClr>
                          </a:solidFill>
                        </a:rPr>
                        <a:t>Lisätään kierrätykseen ja korjaukseen liittyvää koulutusta ja neuvontaa </a:t>
                      </a:r>
                    </a:p>
                    <a:p>
                      <a:endParaRPr lang="fi-FI" sz="120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i-FI" sz="1200" dirty="0">
                          <a:solidFill>
                            <a:schemeClr val="accent1">
                              <a:lumMod val="50000"/>
                            </a:schemeClr>
                          </a:solidFill>
                        </a:rPr>
                        <a:t>kunnat, ympäristökeskus, oppilaitokset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28774">
                <a:tc>
                  <a:txBody>
                    <a:bodyPr/>
                    <a:lstStyle/>
                    <a:p>
                      <a:r>
                        <a:rPr lang="fi-FI" sz="1200" dirty="0">
                          <a:solidFill>
                            <a:schemeClr val="accent1">
                              <a:lumMod val="50000"/>
                            </a:schemeClr>
                          </a:solidFill>
                        </a:rPr>
                        <a:t>Käynnistetään pilottihankkeita ja -alueita, joissa sovelletaan materiaalitehokkaimpia toimintatapoja ja tavoitellaan korkeaa kierrätysastetta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i-FI" sz="1200" dirty="0">
                          <a:solidFill>
                            <a:schemeClr val="accent1">
                              <a:lumMod val="50000"/>
                            </a:schemeClr>
                          </a:solidFill>
                        </a:rPr>
                        <a:t>kunnat, maakunnat, kaikki toimijat</a:t>
                      </a:r>
                    </a:p>
                    <a:p>
                      <a:endParaRPr lang="fi-FI" sz="120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C07432E8-6CA5-4B19-A2FF-E4DF81E6762C}"/>
              </a:ext>
            </a:extLst>
          </p:cNvPr>
          <p:cNvSpPr txBox="1"/>
          <p:nvPr/>
        </p:nvSpPr>
        <p:spPr>
          <a:xfrm>
            <a:off x="1001469" y="1789834"/>
            <a:ext cx="8483789" cy="1569660"/>
          </a:xfrm>
          <a:prstGeom prst="rect">
            <a:avLst/>
          </a:prstGeom>
          <a:solidFill>
            <a:schemeClr val="accent1">
              <a:alpha val="0"/>
            </a:schemeClr>
          </a:solidFill>
        </p:spPr>
        <p:txBody>
          <a:bodyPr wrap="square" rtlCol="0">
            <a:spAutoFit/>
          </a:bodyPr>
          <a:lstStyle/>
          <a:p>
            <a:r>
              <a:rPr lang="fi-FI" sz="9600" dirty="0">
                <a:solidFill>
                  <a:schemeClr val="tx1">
                    <a:alpha val="22000"/>
                  </a:schemeClr>
                </a:solidFill>
              </a:rPr>
              <a:t>ESIMERKKI</a:t>
            </a:r>
          </a:p>
        </p:txBody>
      </p:sp>
    </p:spTree>
    <p:extLst>
      <p:ext uri="{BB962C8B-B14F-4D97-AF65-F5344CB8AC3E}">
        <p14:creationId xmlns:p14="http://schemas.microsoft.com/office/powerpoint/2010/main" val="356697705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F27D17AB-59E0-4967-AF4E-D433864C9EC6}"/>
              </a:ext>
            </a:extLst>
          </p:cNvPr>
          <p:cNvSpPr/>
          <p:nvPr/>
        </p:nvSpPr>
        <p:spPr>
          <a:xfrm>
            <a:off x="451558" y="1117601"/>
            <a:ext cx="8229600" cy="2991556"/>
          </a:xfrm>
          <a:prstGeom prst="roundRect">
            <a:avLst/>
          </a:prstGeom>
          <a:solidFill>
            <a:schemeClr val="bg2"/>
          </a:solidFill>
          <a:ln>
            <a:solidFill>
              <a:schemeClr val="bg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i-FI"/>
          </a:p>
        </p:txBody>
      </p:sp>
      <p:sp>
        <p:nvSpPr>
          <p:cNvPr id="33" name="Title 32">
            <a:extLst>
              <a:ext uri="{FF2B5EF4-FFF2-40B4-BE49-F238E27FC236}">
                <a16:creationId xmlns:a16="http://schemas.microsoft.com/office/drawing/2014/main" id="{9BF5EFC3-1A1C-4813-A672-6C13F9951C6E}"/>
              </a:ext>
            </a:extLst>
          </p:cNvPr>
          <p:cNvSpPr>
            <a:spLocks noGrp="1"/>
          </p:cNvSpPr>
          <p:nvPr>
            <p:ph type="title"/>
          </p:nvPr>
        </p:nvSpPr>
        <p:spPr>
          <a:xfrm>
            <a:off x="451558" y="367408"/>
            <a:ext cx="7866062" cy="696784"/>
          </a:xfrm>
        </p:spPr>
        <p:txBody>
          <a:bodyPr/>
          <a:lstStyle/>
          <a:p>
            <a:r>
              <a:rPr lang="fi-FI" dirty="0"/>
              <a:t>Tiekartan laadintaprosessi</a:t>
            </a:r>
          </a:p>
        </p:txBody>
      </p:sp>
      <p:sp>
        <p:nvSpPr>
          <p:cNvPr id="3" name="Date Placeholder 2">
            <a:extLst>
              <a:ext uri="{FF2B5EF4-FFF2-40B4-BE49-F238E27FC236}">
                <a16:creationId xmlns:a16="http://schemas.microsoft.com/office/drawing/2014/main" id="{1C05A0C1-F0A0-41F7-9C72-064C20A825F1}"/>
              </a:ext>
            </a:extLst>
          </p:cNvPr>
          <p:cNvSpPr>
            <a:spLocks noGrp="1"/>
          </p:cNvSpPr>
          <p:nvPr>
            <p:ph type="dt" sz="half" idx="2"/>
          </p:nvPr>
        </p:nvSpPr>
        <p:spPr/>
        <p:txBody>
          <a:bodyPr/>
          <a:lstStyle/>
          <a:p>
            <a:fld id="{A5E697A1-3F13-4B58-9FC9-411EEC634510}" type="datetime1">
              <a:rPr lang="fi-FI" smtClean="0"/>
              <a:pPr/>
              <a:t>13.4.2021</a:t>
            </a:fld>
            <a:endParaRPr lang="fi-FI" dirty="0"/>
          </a:p>
        </p:txBody>
      </p:sp>
      <p:sp>
        <p:nvSpPr>
          <p:cNvPr id="37" name="Text Placeholder 36">
            <a:extLst>
              <a:ext uri="{FF2B5EF4-FFF2-40B4-BE49-F238E27FC236}">
                <a16:creationId xmlns:a16="http://schemas.microsoft.com/office/drawing/2014/main" id="{4CA63B83-7C86-464B-818D-A76AE975E28C}"/>
              </a:ext>
            </a:extLst>
          </p:cNvPr>
          <p:cNvSpPr>
            <a:spLocks noGrp="1"/>
          </p:cNvSpPr>
          <p:nvPr>
            <p:ph type="body" sz="quarter" idx="17"/>
          </p:nvPr>
        </p:nvSpPr>
        <p:spPr/>
        <p:txBody>
          <a:bodyPr/>
          <a:lstStyle/>
          <a:p>
            <a:endParaRPr lang="fi-FI"/>
          </a:p>
        </p:txBody>
      </p:sp>
      <p:sp>
        <p:nvSpPr>
          <p:cNvPr id="5" name="Slide Number Placeholder 4">
            <a:extLst>
              <a:ext uri="{FF2B5EF4-FFF2-40B4-BE49-F238E27FC236}">
                <a16:creationId xmlns:a16="http://schemas.microsoft.com/office/drawing/2014/main" id="{9B76AA71-BF8F-4904-89C7-FD57E0AFA5FA}"/>
              </a:ext>
            </a:extLst>
          </p:cNvPr>
          <p:cNvSpPr>
            <a:spLocks noGrp="1"/>
          </p:cNvSpPr>
          <p:nvPr>
            <p:ph type="sldNum" sz="quarter" idx="4"/>
          </p:nvPr>
        </p:nvSpPr>
        <p:spPr/>
        <p:txBody>
          <a:bodyPr/>
          <a:lstStyle/>
          <a:p>
            <a:fld id="{24342B02-74FC-4320-A08D-C58DA89F77A2}" type="slidenum">
              <a:rPr lang="fi-FI" smtClean="0"/>
              <a:pPr/>
              <a:t>2</a:t>
            </a:fld>
            <a:endParaRPr lang="fi-FI" dirty="0"/>
          </a:p>
        </p:txBody>
      </p:sp>
      <p:sp>
        <p:nvSpPr>
          <p:cNvPr id="14" name="Arrow: Pentagon 13">
            <a:extLst>
              <a:ext uri="{FF2B5EF4-FFF2-40B4-BE49-F238E27FC236}">
                <a16:creationId xmlns:a16="http://schemas.microsoft.com/office/drawing/2014/main" id="{F10226DB-BA60-4A58-B67A-886851C8C035}"/>
              </a:ext>
            </a:extLst>
          </p:cNvPr>
          <p:cNvSpPr/>
          <p:nvPr/>
        </p:nvSpPr>
        <p:spPr>
          <a:xfrm>
            <a:off x="716843" y="1202400"/>
            <a:ext cx="1648181" cy="695399"/>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100" b="1" dirty="0">
                <a:solidFill>
                  <a:schemeClr val="tx2"/>
                </a:solidFill>
              </a:rPr>
              <a:t>Valtakunnallisen jätesuunnitelman (VALTSU) painopisteet</a:t>
            </a:r>
          </a:p>
        </p:txBody>
      </p:sp>
      <p:sp>
        <p:nvSpPr>
          <p:cNvPr id="15" name="Arrow: Pentagon 14">
            <a:extLst>
              <a:ext uri="{FF2B5EF4-FFF2-40B4-BE49-F238E27FC236}">
                <a16:creationId xmlns:a16="http://schemas.microsoft.com/office/drawing/2014/main" id="{B0CC375F-9025-4080-A325-BA14F96B7A3F}"/>
              </a:ext>
            </a:extLst>
          </p:cNvPr>
          <p:cNvSpPr/>
          <p:nvPr/>
        </p:nvSpPr>
        <p:spPr>
          <a:xfrm>
            <a:off x="728832" y="1949553"/>
            <a:ext cx="1648181" cy="663825"/>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i-FI" sz="1100" b="1" dirty="0">
                <a:solidFill>
                  <a:schemeClr val="tx2"/>
                </a:solidFill>
              </a:rPr>
              <a:t>Kansallisen kiertotalouden tiekartan painopisteet</a:t>
            </a:r>
          </a:p>
        </p:txBody>
      </p:sp>
      <p:sp>
        <p:nvSpPr>
          <p:cNvPr id="16" name="Arrow: Pentagon 15">
            <a:extLst>
              <a:ext uri="{FF2B5EF4-FFF2-40B4-BE49-F238E27FC236}">
                <a16:creationId xmlns:a16="http://schemas.microsoft.com/office/drawing/2014/main" id="{D259C118-D760-4BDB-8589-8ECE2EBC4D5D}"/>
              </a:ext>
            </a:extLst>
          </p:cNvPr>
          <p:cNvSpPr/>
          <p:nvPr/>
        </p:nvSpPr>
        <p:spPr>
          <a:xfrm>
            <a:off x="722835" y="2670037"/>
            <a:ext cx="1660171" cy="857958"/>
          </a:xfrm>
          <a:prstGeom prst="homePlate">
            <a:avLst>
              <a:gd name="adj" fmla="val 3741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sz="1100" b="1" dirty="0">
              <a:solidFill>
                <a:schemeClr val="tx2"/>
              </a:solidFill>
            </a:endParaRPr>
          </a:p>
          <a:p>
            <a:pPr algn="ctr"/>
            <a:r>
              <a:rPr lang="fi-FI" sz="1100" b="1" dirty="0">
                <a:solidFill>
                  <a:schemeClr val="tx2"/>
                </a:solidFill>
              </a:rPr>
              <a:t>Kunnan omat lähtökohdat</a:t>
            </a:r>
          </a:p>
          <a:p>
            <a:pPr algn="ctr"/>
            <a:r>
              <a:rPr lang="fi-FI" sz="800" b="1" dirty="0">
                <a:solidFill>
                  <a:schemeClr val="tx2"/>
                </a:solidFill>
              </a:rPr>
              <a:t>1.FISU -kunnat</a:t>
            </a:r>
          </a:p>
          <a:p>
            <a:pPr algn="ctr"/>
            <a:r>
              <a:rPr lang="fi-FI" sz="800" b="1" dirty="0">
                <a:solidFill>
                  <a:schemeClr val="tx2"/>
                </a:solidFill>
              </a:rPr>
              <a:t>2.CIRCWASTE alueen kunnat</a:t>
            </a:r>
          </a:p>
          <a:p>
            <a:pPr algn="ctr"/>
            <a:r>
              <a:rPr lang="fi-FI" sz="800" b="1" dirty="0">
                <a:solidFill>
                  <a:schemeClr val="tx2"/>
                </a:solidFill>
              </a:rPr>
              <a:t>3.Muut kunnat</a:t>
            </a:r>
          </a:p>
          <a:p>
            <a:pPr algn="ctr"/>
            <a:endParaRPr lang="fi-FI" sz="1100" b="1" dirty="0">
              <a:solidFill>
                <a:schemeClr val="tx2"/>
              </a:solidFill>
            </a:endParaRPr>
          </a:p>
        </p:txBody>
      </p:sp>
      <p:sp>
        <p:nvSpPr>
          <p:cNvPr id="22" name="Rectangle: Rounded Corners 21">
            <a:extLst>
              <a:ext uri="{FF2B5EF4-FFF2-40B4-BE49-F238E27FC236}">
                <a16:creationId xmlns:a16="http://schemas.microsoft.com/office/drawing/2014/main" id="{7F18C090-2F88-4681-9392-64DA2D5D8DB5}"/>
              </a:ext>
            </a:extLst>
          </p:cNvPr>
          <p:cNvSpPr/>
          <p:nvPr/>
        </p:nvSpPr>
        <p:spPr>
          <a:xfrm>
            <a:off x="2416520" y="1269997"/>
            <a:ext cx="1332089" cy="1829019"/>
          </a:xfrm>
          <a:prstGeom prst="roundRect">
            <a:avLst/>
          </a:prstGeom>
          <a:solidFill>
            <a:schemeClr val="tx2"/>
          </a:solidFill>
          <a:ln>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FI" sz="1000" b="1" dirty="0">
                <a:solidFill>
                  <a:schemeClr val="bg1"/>
                </a:solidFill>
              </a:rPr>
              <a:t>Kunnan valitsemat tiekartan painopisteet</a:t>
            </a:r>
          </a:p>
          <a:p>
            <a:pPr marL="171450" indent="-171450" algn="ctr">
              <a:buFontTx/>
              <a:buChar char="-"/>
            </a:pPr>
            <a:endParaRPr lang="fi-FI" sz="1000" dirty="0">
              <a:solidFill>
                <a:schemeClr val="bg1"/>
              </a:solidFill>
            </a:endParaRPr>
          </a:p>
          <a:p>
            <a:pPr algn="ctr"/>
            <a:r>
              <a:rPr lang="fi-FI" sz="1000" dirty="0">
                <a:solidFill>
                  <a:schemeClr val="bg1"/>
                </a:solidFill>
              </a:rPr>
              <a:t>Jäte-suunnitelmaa tukevat</a:t>
            </a:r>
          </a:p>
          <a:p>
            <a:pPr algn="ctr"/>
            <a:endParaRPr lang="fi-FI" sz="1000" dirty="0">
              <a:solidFill>
                <a:schemeClr val="bg1"/>
              </a:solidFill>
            </a:endParaRPr>
          </a:p>
          <a:p>
            <a:pPr algn="ctr"/>
            <a:r>
              <a:rPr lang="fi-FI" sz="1000" dirty="0">
                <a:solidFill>
                  <a:schemeClr val="bg1"/>
                </a:solidFill>
              </a:rPr>
              <a:t>Kiertotaloutta laajemmin tukevat</a:t>
            </a:r>
          </a:p>
        </p:txBody>
      </p:sp>
      <p:sp>
        <p:nvSpPr>
          <p:cNvPr id="23" name="Rectangle: Rounded Corners 22">
            <a:extLst>
              <a:ext uri="{FF2B5EF4-FFF2-40B4-BE49-F238E27FC236}">
                <a16:creationId xmlns:a16="http://schemas.microsoft.com/office/drawing/2014/main" id="{B6A29C69-0A2B-4277-B6F5-4F89D88A54D7}"/>
              </a:ext>
            </a:extLst>
          </p:cNvPr>
          <p:cNvSpPr/>
          <p:nvPr/>
        </p:nvSpPr>
        <p:spPr>
          <a:xfrm>
            <a:off x="3850914" y="1269996"/>
            <a:ext cx="1332089" cy="2719690"/>
          </a:xfrm>
          <a:prstGeom prst="roundRect">
            <a:avLst/>
          </a:prstGeom>
          <a:solidFill>
            <a:schemeClr val="tx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fi-FI" sz="1000" b="1" dirty="0">
                <a:solidFill>
                  <a:schemeClr val="bg1"/>
                </a:solidFill>
              </a:rPr>
              <a:t>Kunnan tavoitteet painopisteille vuoteen 2030</a:t>
            </a:r>
          </a:p>
          <a:p>
            <a:pPr lvl="0" algn="ctr"/>
            <a:endParaRPr lang="fi-FI" sz="1000" dirty="0">
              <a:solidFill>
                <a:schemeClr val="bg1"/>
              </a:solidFill>
            </a:endParaRPr>
          </a:p>
          <a:p>
            <a:pPr lvl="0" algn="ctr"/>
            <a:r>
              <a:rPr lang="fi-FI" sz="1000" dirty="0">
                <a:solidFill>
                  <a:schemeClr val="bg1"/>
                </a:solidFill>
              </a:rPr>
              <a:t>Konkreettiset tavoiteltavat muutokset</a:t>
            </a:r>
          </a:p>
          <a:p>
            <a:pPr lvl="0"/>
            <a:endParaRPr lang="fi-FI" sz="1000" dirty="0">
              <a:solidFill>
                <a:schemeClr val="bg1"/>
              </a:solidFill>
            </a:endParaRPr>
          </a:p>
          <a:p>
            <a:pPr lvl="0" algn="ctr"/>
            <a:r>
              <a:rPr lang="fi-FI" sz="1000" dirty="0">
                <a:solidFill>
                  <a:schemeClr val="bg1"/>
                </a:solidFill>
              </a:rPr>
              <a:t>Indikaattorit tavoitteiden mittaamiseen</a:t>
            </a:r>
          </a:p>
          <a:p>
            <a:pPr lvl="0" algn="ctr"/>
            <a:endParaRPr lang="fi-FI" sz="1000" dirty="0">
              <a:solidFill>
                <a:schemeClr val="bg1"/>
              </a:solidFill>
            </a:endParaRPr>
          </a:p>
          <a:p>
            <a:pPr lvl="0" algn="ctr"/>
            <a:r>
              <a:rPr lang="fi-FI" sz="1000" dirty="0">
                <a:solidFill>
                  <a:schemeClr val="bg1"/>
                </a:solidFill>
              </a:rPr>
              <a:t>Osa tavoitteista ja indikaattoreista voi olla samoja kuin aiemmissa tiekartoissa</a:t>
            </a:r>
          </a:p>
        </p:txBody>
      </p:sp>
      <p:sp>
        <p:nvSpPr>
          <p:cNvPr id="24" name="Rectangle: Rounded Corners 23">
            <a:extLst>
              <a:ext uri="{FF2B5EF4-FFF2-40B4-BE49-F238E27FC236}">
                <a16:creationId xmlns:a16="http://schemas.microsoft.com/office/drawing/2014/main" id="{6526BC0F-449A-47EB-ABC0-E23DF2C1E6EE}"/>
              </a:ext>
            </a:extLst>
          </p:cNvPr>
          <p:cNvSpPr/>
          <p:nvPr/>
        </p:nvSpPr>
        <p:spPr>
          <a:xfrm>
            <a:off x="5285308" y="1269997"/>
            <a:ext cx="1332089" cy="2719689"/>
          </a:xfrm>
          <a:prstGeom prst="roundRect">
            <a:avLst/>
          </a:prstGeom>
          <a:solidFill>
            <a:schemeClr val="tx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fi-FI" sz="1000" b="1" dirty="0">
                <a:solidFill>
                  <a:schemeClr val="bg1"/>
                </a:solidFill>
              </a:rPr>
              <a:t>Kunnan toimenpiteet painopisteille</a:t>
            </a:r>
          </a:p>
          <a:p>
            <a:pPr lvl="0" algn="ctr"/>
            <a:endParaRPr lang="fi-FI" sz="1000" b="1" dirty="0">
              <a:solidFill>
                <a:schemeClr val="bg1"/>
              </a:solidFill>
            </a:endParaRPr>
          </a:p>
          <a:p>
            <a:pPr lvl="0" algn="ctr"/>
            <a:r>
              <a:rPr lang="fi-FI" sz="1000" dirty="0">
                <a:solidFill>
                  <a:schemeClr val="bg1"/>
                </a:solidFill>
              </a:rPr>
              <a:t>Toimenpiteiden toteutuksen aikataulu</a:t>
            </a:r>
          </a:p>
          <a:p>
            <a:pPr lvl="0" algn="ctr"/>
            <a:endParaRPr lang="fi-FI" sz="1000" dirty="0">
              <a:solidFill>
                <a:schemeClr val="bg1"/>
              </a:solidFill>
            </a:endParaRPr>
          </a:p>
          <a:p>
            <a:pPr lvl="0" algn="ctr"/>
            <a:r>
              <a:rPr lang="fi-FI" sz="1000" dirty="0">
                <a:solidFill>
                  <a:schemeClr val="bg1"/>
                </a:solidFill>
              </a:rPr>
              <a:t>Vastuutahot</a:t>
            </a:r>
          </a:p>
          <a:p>
            <a:pPr lvl="0" algn="ctr"/>
            <a:endParaRPr lang="fi-FI" sz="1000" dirty="0">
              <a:solidFill>
                <a:schemeClr val="bg1"/>
              </a:solidFill>
            </a:endParaRPr>
          </a:p>
          <a:p>
            <a:pPr lvl="0" algn="ctr"/>
            <a:r>
              <a:rPr lang="fi-FI" sz="1000" dirty="0">
                <a:solidFill>
                  <a:schemeClr val="bg1"/>
                </a:solidFill>
              </a:rPr>
              <a:t>Seuranta</a:t>
            </a:r>
          </a:p>
          <a:p>
            <a:pPr lvl="0" algn="ctr"/>
            <a:endParaRPr lang="fi-FI" sz="1000" dirty="0">
              <a:solidFill>
                <a:schemeClr val="bg1"/>
              </a:solidFill>
            </a:endParaRPr>
          </a:p>
          <a:p>
            <a:pPr lvl="0" algn="ctr"/>
            <a:r>
              <a:rPr lang="fi-FI" sz="1000" dirty="0">
                <a:solidFill>
                  <a:schemeClr val="bg1"/>
                </a:solidFill>
              </a:rPr>
              <a:t>Osa toimenpiteistä voi olla samoja kuin aiemmissa tiekartoissa</a:t>
            </a:r>
          </a:p>
        </p:txBody>
      </p:sp>
      <p:sp>
        <p:nvSpPr>
          <p:cNvPr id="27" name="Arrow: Chevron 26">
            <a:extLst>
              <a:ext uri="{FF2B5EF4-FFF2-40B4-BE49-F238E27FC236}">
                <a16:creationId xmlns:a16="http://schemas.microsoft.com/office/drawing/2014/main" id="{1E7EA273-810E-41D5-81AA-FEBC0C259E3D}"/>
              </a:ext>
            </a:extLst>
          </p:cNvPr>
          <p:cNvSpPr/>
          <p:nvPr/>
        </p:nvSpPr>
        <p:spPr>
          <a:xfrm>
            <a:off x="3670301" y="2156494"/>
            <a:ext cx="316088" cy="57447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28" name="Arrow: Chevron 27">
            <a:extLst>
              <a:ext uri="{FF2B5EF4-FFF2-40B4-BE49-F238E27FC236}">
                <a16:creationId xmlns:a16="http://schemas.microsoft.com/office/drawing/2014/main" id="{A111B716-A9B2-4848-A34A-F4B0E251DE8C}"/>
              </a:ext>
            </a:extLst>
          </p:cNvPr>
          <p:cNvSpPr/>
          <p:nvPr/>
        </p:nvSpPr>
        <p:spPr>
          <a:xfrm>
            <a:off x="5120513" y="2156494"/>
            <a:ext cx="316088" cy="57447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29" name="Arrow: Pentagon 28">
            <a:extLst>
              <a:ext uri="{FF2B5EF4-FFF2-40B4-BE49-F238E27FC236}">
                <a16:creationId xmlns:a16="http://schemas.microsoft.com/office/drawing/2014/main" id="{6209BFC7-2EA1-45C9-8DA2-2693A498F954}"/>
              </a:ext>
            </a:extLst>
          </p:cNvPr>
          <p:cNvSpPr/>
          <p:nvPr/>
        </p:nvSpPr>
        <p:spPr>
          <a:xfrm>
            <a:off x="6719760" y="1318976"/>
            <a:ext cx="1831587" cy="263340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100" b="1" dirty="0">
                <a:solidFill>
                  <a:schemeClr val="tx2"/>
                </a:solidFill>
              </a:rPr>
              <a:t>Tiekartan hyväksyttäminen ja julkistus</a:t>
            </a:r>
          </a:p>
        </p:txBody>
      </p:sp>
      <p:sp>
        <p:nvSpPr>
          <p:cNvPr id="2" name="Pyöristetty suorakulmio 1"/>
          <p:cNvSpPr/>
          <p:nvPr/>
        </p:nvSpPr>
        <p:spPr>
          <a:xfrm>
            <a:off x="2416520" y="3099016"/>
            <a:ext cx="1332089" cy="93256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dirty="0"/>
              <a:t>Kunnan omia tiekarttoja tukevat painopisteet</a:t>
            </a:r>
          </a:p>
        </p:txBody>
      </p:sp>
      <p:sp>
        <p:nvSpPr>
          <p:cNvPr id="4" name="Viisikulmio 3"/>
          <p:cNvSpPr/>
          <p:nvPr/>
        </p:nvSpPr>
        <p:spPr>
          <a:xfrm>
            <a:off x="716842" y="3599990"/>
            <a:ext cx="1648181" cy="46169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i-FI" sz="1100" b="1" dirty="0">
                <a:solidFill>
                  <a:srgbClr val="005B7F"/>
                </a:solidFill>
              </a:rPr>
              <a:t>Kunnan omat lähtökohdat</a:t>
            </a:r>
          </a:p>
          <a:p>
            <a:pPr lvl="0" algn="ctr"/>
            <a:r>
              <a:rPr lang="fi-FI" sz="800" b="1" dirty="0">
                <a:solidFill>
                  <a:srgbClr val="005B7F"/>
                </a:solidFill>
              </a:rPr>
              <a:t>Muu ohjelmatyö</a:t>
            </a:r>
          </a:p>
        </p:txBody>
      </p:sp>
    </p:spTree>
    <p:extLst>
      <p:ext uri="{BB962C8B-B14F-4D97-AF65-F5344CB8AC3E}">
        <p14:creationId xmlns:p14="http://schemas.microsoft.com/office/powerpoint/2010/main" val="139406968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0758CD-B9A8-4FA8-BC7C-1D47BDD869A9}"/>
              </a:ext>
            </a:extLst>
          </p:cNvPr>
          <p:cNvSpPr>
            <a:spLocks noGrp="1"/>
          </p:cNvSpPr>
          <p:nvPr>
            <p:ph type="dt" sz="half" idx="2"/>
          </p:nvPr>
        </p:nvSpPr>
        <p:spPr/>
        <p:txBody>
          <a:bodyPr/>
          <a:lstStyle/>
          <a:p>
            <a:fld id="{A5E697A1-3F13-4B58-9FC9-411EEC634510}" type="datetime1">
              <a:rPr lang="fi-FI" smtClean="0"/>
              <a:pPr/>
              <a:t>13.4.2021</a:t>
            </a:fld>
            <a:endParaRPr lang="fi-FI" dirty="0"/>
          </a:p>
        </p:txBody>
      </p:sp>
      <p:sp>
        <p:nvSpPr>
          <p:cNvPr id="3" name="Slide Number Placeholder 2">
            <a:extLst>
              <a:ext uri="{FF2B5EF4-FFF2-40B4-BE49-F238E27FC236}">
                <a16:creationId xmlns:a16="http://schemas.microsoft.com/office/drawing/2014/main" id="{CD528AE9-6584-4E1E-87C6-CEAEB38FA4D2}"/>
              </a:ext>
            </a:extLst>
          </p:cNvPr>
          <p:cNvSpPr>
            <a:spLocks noGrp="1"/>
          </p:cNvSpPr>
          <p:nvPr>
            <p:ph type="sldNum" sz="quarter" idx="4"/>
          </p:nvPr>
        </p:nvSpPr>
        <p:spPr/>
        <p:txBody>
          <a:bodyPr/>
          <a:lstStyle/>
          <a:p>
            <a:fld id="{24342B02-74FC-4320-A08D-C58DA89F77A2}" type="slidenum">
              <a:rPr lang="fi-FI" smtClean="0"/>
              <a:pPr/>
              <a:t>20</a:t>
            </a:fld>
            <a:endParaRPr lang="fi-FI" dirty="0"/>
          </a:p>
        </p:txBody>
      </p:sp>
      <p:sp>
        <p:nvSpPr>
          <p:cNvPr id="4" name="Text Placeholder 3">
            <a:extLst>
              <a:ext uri="{FF2B5EF4-FFF2-40B4-BE49-F238E27FC236}">
                <a16:creationId xmlns:a16="http://schemas.microsoft.com/office/drawing/2014/main" id="{174C12A1-5980-4052-B6D8-C3F07B689A9C}"/>
              </a:ext>
            </a:extLst>
          </p:cNvPr>
          <p:cNvSpPr>
            <a:spLocks noGrp="1"/>
          </p:cNvSpPr>
          <p:nvPr>
            <p:ph type="body" sz="quarter" idx="15"/>
          </p:nvPr>
        </p:nvSpPr>
        <p:spPr/>
        <p:txBody>
          <a:bodyPr/>
          <a:lstStyle/>
          <a:p>
            <a:endParaRPr lang="fi-FI"/>
          </a:p>
        </p:txBody>
      </p:sp>
      <p:graphicFrame>
        <p:nvGraphicFramePr>
          <p:cNvPr id="5" name="Sisällön paikkamerkki 5">
            <a:extLst>
              <a:ext uri="{FF2B5EF4-FFF2-40B4-BE49-F238E27FC236}">
                <a16:creationId xmlns:a16="http://schemas.microsoft.com/office/drawing/2014/main" id="{8A3E903E-7C40-4DA7-890B-32251B940074}"/>
              </a:ext>
            </a:extLst>
          </p:cNvPr>
          <p:cNvGraphicFramePr>
            <a:graphicFrameLocks/>
          </p:cNvGraphicFramePr>
          <p:nvPr>
            <p:extLst>
              <p:ext uri="{D42A27DB-BD31-4B8C-83A1-F6EECF244321}">
                <p14:modId xmlns:p14="http://schemas.microsoft.com/office/powerpoint/2010/main" val="40464106"/>
              </p:ext>
            </p:extLst>
          </p:nvPr>
        </p:nvGraphicFramePr>
        <p:xfrm>
          <a:off x="188801" y="41724"/>
          <a:ext cx="8632652" cy="3281057"/>
        </p:xfrm>
        <a:graphic>
          <a:graphicData uri="http://schemas.openxmlformats.org/drawingml/2006/table">
            <a:tbl>
              <a:tblPr firstRow="1" bandRow="1">
                <a:tableStyleId>{F5AB1C69-6EDB-4FF4-983F-18BD219EF322}</a:tableStyleId>
              </a:tblPr>
              <a:tblGrid>
                <a:gridCol w="2158163">
                  <a:extLst>
                    <a:ext uri="{9D8B030D-6E8A-4147-A177-3AD203B41FA5}">
                      <a16:colId xmlns:a16="http://schemas.microsoft.com/office/drawing/2014/main" val="20001"/>
                    </a:ext>
                  </a:extLst>
                </a:gridCol>
                <a:gridCol w="2158163">
                  <a:extLst>
                    <a:ext uri="{9D8B030D-6E8A-4147-A177-3AD203B41FA5}">
                      <a16:colId xmlns:a16="http://schemas.microsoft.com/office/drawing/2014/main" val="20002"/>
                    </a:ext>
                  </a:extLst>
                </a:gridCol>
                <a:gridCol w="2158163">
                  <a:extLst>
                    <a:ext uri="{9D8B030D-6E8A-4147-A177-3AD203B41FA5}">
                      <a16:colId xmlns:a16="http://schemas.microsoft.com/office/drawing/2014/main" val="2516633407"/>
                    </a:ext>
                  </a:extLst>
                </a:gridCol>
                <a:gridCol w="2158163">
                  <a:extLst>
                    <a:ext uri="{9D8B030D-6E8A-4147-A177-3AD203B41FA5}">
                      <a16:colId xmlns:a16="http://schemas.microsoft.com/office/drawing/2014/main" val="20004"/>
                    </a:ext>
                  </a:extLst>
                </a:gridCol>
              </a:tblGrid>
              <a:tr h="324539">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cap="none" normalizeH="0" baseline="0" dirty="0">
                          <a:ln>
                            <a:noFill/>
                          </a:ln>
                          <a:solidFill>
                            <a:schemeClr val="bg1"/>
                          </a:solidFill>
                          <a:effectLst/>
                          <a:latin typeface="Calibri" panose="020F0502020204030204" pitchFamily="34" charset="0"/>
                          <a:ea typeface="ＭＳ Ｐゴシック" pitchFamily="-65" charset="-128"/>
                        </a:rPr>
                        <a:t>Painopiste: Rakennus- ja purkujäte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cap="none" normalizeH="0" baseline="0" dirty="0">
                        <a:ln>
                          <a:noFill/>
                        </a:ln>
                        <a:solidFill>
                          <a:schemeClr val="accent5"/>
                        </a:solidFill>
                        <a:effectLst/>
                        <a:latin typeface="Calibri" panose="020F0502020204030204" pitchFamily="34" charset="0"/>
                        <a:ea typeface="ＭＳ Ｐゴシック" pitchFamily="-65" charset="-128"/>
                      </a:endParaRPr>
                    </a:p>
                  </a:txBody>
                  <a:tcPr/>
                </a:tc>
                <a:tc hMerge="1">
                  <a:txBody>
                    <a:bodyPr/>
                    <a:lstStyle/>
                    <a:p>
                      <a:endParaRPr lang="fi-FI"/>
                    </a:p>
                  </a:txBody>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i-FI" sz="1400" b="1" i="0" u="none" strike="noStrike" cap="none" normalizeH="0" baseline="0" dirty="0">
                        <a:ln>
                          <a:noFill/>
                        </a:ln>
                        <a:solidFill>
                          <a:schemeClr val="accent5"/>
                        </a:solidFill>
                        <a:effectLst/>
                        <a:latin typeface="Calibri" panose="020F0502020204030204" pitchFamily="34" charset="0"/>
                        <a:ea typeface="ＭＳ Ｐゴシック" pitchFamily="-65" charset="-128"/>
                      </a:endParaRPr>
                    </a:p>
                  </a:txBody>
                  <a:tcPr/>
                </a:tc>
                <a:extLst>
                  <a:ext uri="{0D108BD9-81ED-4DB2-BD59-A6C34878D82A}">
                    <a16:rowId xmlns:a16="http://schemas.microsoft.com/office/drawing/2014/main" val="10000"/>
                  </a:ext>
                </a:extLst>
              </a:tr>
              <a:tr h="6685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u="none" strike="noStrike" cap="none" normalizeH="0" baseline="0" dirty="0">
                          <a:ln>
                            <a:noFill/>
                          </a:ln>
                          <a:solidFill>
                            <a:schemeClr val="accent1">
                              <a:lumMod val="50000"/>
                            </a:schemeClr>
                          </a:solidFill>
                          <a:effectLst/>
                        </a:rPr>
                        <a:t>Toimenpiteet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u="none" strike="noStrike" cap="none" normalizeH="0" baseline="0" dirty="0">
                          <a:ln>
                            <a:noFill/>
                          </a:ln>
                          <a:solidFill>
                            <a:schemeClr val="accent1">
                              <a:lumMod val="50000"/>
                            </a:schemeClr>
                          </a:solidFill>
                          <a:effectLst/>
                        </a:rPr>
                        <a:t>2021-2023</a:t>
                      </a:r>
                      <a:endParaRPr kumimoji="0" lang="fi-FI" sz="1400" b="1" i="0" u="none" strike="noStrike" cap="none" normalizeH="0" baseline="0" dirty="0">
                        <a:ln>
                          <a:noFill/>
                        </a:ln>
                        <a:solidFill>
                          <a:schemeClr val="accent1">
                            <a:lumMod val="50000"/>
                          </a:schemeClr>
                        </a:solidFill>
                        <a:effectLst/>
                        <a:latin typeface="Calibri" panose="020F0502020204030204" pitchFamily="34" charset="0"/>
                        <a:ea typeface="ＭＳ Ｐゴシック" pitchFamily="-65"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u="none" strike="noStrike" cap="none" normalizeH="0" baseline="0" dirty="0">
                          <a:ln>
                            <a:noFill/>
                          </a:ln>
                          <a:solidFill>
                            <a:schemeClr val="accent1">
                              <a:lumMod val="50000"/>
                            </a:schemeClr>
                          </a:solidFill>
                          <a:effectLst/>
                        </a:rPr>
                        <a:t>Toimenpiteet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u="none" strike="noStrike" cap="none" normalizeH="0" baseline="0" dirty="0">
                          <a:ln>
                            <a:noFill/>
                          </a:ln>
                          <a:solidFill>
                            <a:schemeClr val="accent1">
                              <a:lumMod val="50000"/>
                            </a:schemeClr>
                          </a:solidFill>
                          <a:effectLst/>
                        </a:rPr>
                        <a:t>2023-2025</a:t>
                      </a:r>
                      <a:endParaRPr kumimoji="0" lang="fi-FI" sz="1400" b="1" i="0" u="none" strike="noStrike" cap="none" normalizeH="0" baseline="0" dirty="0">
                        <a:ln>
                          <a:noFill/>
                        </a:ln>
                        <a:solidFill>
                          <a:schemeClr val="accent1">
                            <a:lumMod val="50000"/>
                          </a:schemeClr>
                        </a:solidFill>
                        <a:effectLst/>
                        <a:latin typeface="Calibri" panose="020F0502020204030204" pitchFamily="34" charset="0"/>
                        <a:ea typeface="ＭＳ Ｐゴシック" pitchFamily="-65"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u="none" strike="noStrike" cap="none" normalizeH="0" baseline="0" dirty="0">
                          <a:ln>
                            <a:noFill/>
                          </a:ln>
                          <a:solidFill>
                            <a:schemeClr val="accent1">
                              <a:lumMod val="50000"/>
                            </a:schemeClr>
                          </a:solidFill>
                          <a:effectLst/>
                        </a:rPr>
                        <a:t>Toimenpiteet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u="none" strike="noStrike" cap="none" normalizeH="0" baseline="0" dirty="0">
                          <a:ln>
                            <a:noFill/>
                          </a:ln>
                          <a:solidFill>
                            <a:schemeClr val="accent1">
                              <a:lumMod val="50000"/>
                            </a:schemeClr>
                          </a:solidFill>
                          <a:effectLst/>
                        </a:rPr>
                        <a:t>2025-2035</a:t>
                      </a:r>
                      <a:endParaRPr kumimoji="0" lang="fi-FI" sz="1400" b="1" i="0" u="none" strike="noStrike" cap="none" normalizeH="0" baseline="0" dirty="0">
                        <a:ln>
                          <a:noFill/>
                        </a:ln>
                        <a:solidFill>
                          <a:schemeClr val="accent1">
                            <a:lumMod val="50000"/>
                          </a:schemeClr>
                        </a:solidFill>
                        <a:effectLst/>
                        <a:latin typeface="Calibri" panose="020F0502020204030204" pitchFamily="34" charset="0"/>
                        <a:ea typeface="ＭＳ Ｐゴシック" pitchFamily="-65"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i-FI" sz="1600" b="0" i="0" u="none" strike="noStrike" cap="none" normalizeH="0" baseline="0" dirty="0">
                          <a:ln>
                            <a:noFill/>
                          </a:ln>
                          <a:solidFill>
                            <a:schemeClr val="tx2"/>
                          </a:solidFill>
                          <a:effectLst/>
                        </a:rPr>
                        <a:t>Tavoitteet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i-FI" sz="1600" b="0" i="0" u="none" strike="noStrike" cap="none" normalizeH="0" baseline="0" dirty="0">
                          <a:ln>
                            <a:noFill/>
                          </a:ln>
                          <a:solidFill>
                            <a:schemeClr val="tx2"/>
                          </a:solidFill>
                          <a:effectLst/>
                        </a:rPr>
                        <a:t>2021-2035</a:t>
                      </a:r>
                      <a:endParaRPr kumimoji="0" lang="fi-FI" sz="1600" b="0" i="0" u="none" strike="noStrike" cap="none" normalizeH="0" baseline="0" dirty="0">
                        <a:ln>
                          <a:noFill/>
                        </a:ln>
                        <a:solidFill>
                          <a:schemeClr val="tx2"/>
                        </a:solidFill>
                        <a:effectLst/>
                        <a:latin typeface="Calibri" panose="020F0502020204030204" pitchFamily="34" charset="0"/>
                        <a:ea typeface="ＭＳ Ｐゴシック" pitchFamily="-65"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46747">
                <a:tc>
                  <a:txBody>
                    <a:bodyPr/>
                    <a:lstStyle>
                      <a:lvl1pPr marL="0" algn="l" defTabSz="779343" rtl="0" eaLnBrk="1" latinLnBrk="0" hangingPunct="1">
                        <a:defRPr sz="1500" kern="1200">
                          <a:solidFill>
                            <a:schemeClr val="tx1"/>
                          </a:solidFill>
                          <a:latin typeface="Calibri"/>
                        </a:defRPr>
                      </a:lvl1pPr>
                      <a:lvl2pPr marL="389672" algn="l" defTabSz="779343" rtl="0" eaLnBrk="1" latinLnBrk="0" hangingPunct="1">
                        <a:defRPr sz="1500" kern="1200">
                          <a:solidFill>
                            <a:schemeClr val="tx1"/>
                          </a:solidFill>
                          <a:latin typeface="Calibri"/>
                        </a:defRPr>
                      </a:lvl2pPr>
                      <a:lvl3pPr marL="779343" algn="l" defTabSz="779343" rtl="0" eaLnBrk="1" latinLnBrk="0" hangingPunct="1">
                        <a:defRPr sz="1500" kern="1200">
                          <a:solidFill>
                            <a:schemeClr val="tx1"/>
                          </a:solidFill>
                          <a:latin typeface="Calibri"/>
                        </a:defRPr>
                      </a:lvl3pPr>
                      <a:lvl4pPr marL="1169015" algn="l" defTabSz="779343" rtl="0" eaLnBrk="1" latinLnBrk="0" hangingPunct="1">
                        <a:defRPr sz="1500" kern="1200">
                          <a:solidFill>
                            <a:schemeClr val="tx1"/>
                          </a:solidFill>
                          <a:latin typeface="Calibri"/>
                        </a:defRPr>
                      </a:lvl4pPr>
                      <a:lvl5pPr marL="1558686" algn="l" defTabSz="779343" rtl="0" eaLnBrk="1" latinLnBrk="0" hangingPunct="1">
                        <a:defRPr sz="1500" kern="1200">
                          <a:solidFill>
                            <a:schemeClr val="tx1"/>
                          </a:solidFill>
                          <a:latin typeface="Calibri"/>
                        </a:defRPr>
                      </a:lvl5pPr>
                      <a:lvl6pPr marL="1948358" algn="l" defTabSz="779343" rtl="0" eaLnBrk="1" latinLnBrk="0" hangingPunct="1">
                        <a:defRPr sz="1500" kern="1200">
                          <a:solidFill>
                            <a:schemeClr val="tx1"/>
                          </a:solidFill>
                          <a:latin typeface="Calibri"/>
                        </a:defRPr>
                      </a:lvl6pPr>
                      <a:lvl7pPr marL="2338029" algn="l" defTabSz="779343" rtl="0" eaLnBrk="1" latinLnBrk="0" hangingPunct="1">
                        <a:defRPr sz="1500" kern="1200">
                          <a:solidFill>
                            <a:schemeClr val="tx1"/>
                          </a:solidFill>
                          <a:latin typeface="Calibri"/>
                        </a:defRPr>
                      </a:lvl7pPr>
                      <a:lvl8pPr marL="2727701" algn="l" defTabSz="779343" rtl="0" eaLnBrk="1" latinLnBrk="0" hangingPunct="1">
                        <a:defRPr sz="1500" kern="1200">
                          <a:solidFill>
                            <a:schemeClr val="tx1"/>
                          </a:solidFill>
                          <a:latin typeface="Calibri"/>
                        </a:defRPr>
                      </a:lvl8pPr>
                      <a:lvl9pPr marL="3117372" algn="l" defTabSz="779343" rtl="0" eaLnBrk="1" latinLnBrk="0" hangingPunct="1">
                        <a:defRPr sz="1500" kern="1200">
                          <a:solidFill>
                            <a:schemeClr val="tx1"/>
                          </a:solidFill>
                          <a:latin typeface="Calibri"/>
                        </a:defRPr>
                      </a:lvl9pPr>
                    </a:lstStyle>
                    <a:p>
                      <a:pPr marL="174625" marR="0" lvl="0" indent="-174625"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fi-FI" sz="110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79343" rtl="0" eaLnBrk="1" latinLnBrk="0" hangingPunct="1">
                        <a:defRPr sz="1500" kern="1200">
                          <a:solidFill>
                            <a:schemeClr val="tx1"/>
                          </a:solidFill>
                          <a:latin typeface="Calibri"/>
                        </a:defRPr>
                      </a:lvl1pPr>
                      <a:lvl2pPr marL="389672" algn="l" defTabSz="779343" rtl="0" eaLnBrk="1" latinLnBrk="0" hangingPunct="1">
                        <a:defRPr sz="1500" kern="1200">
                          <a:solidFill>
                            <a:schemeClr val="tx1"/>
                          </a:solidFill>
                          <a:latin typeface="Calibri"/>
                        </a:defRPr>
                      </a:lvl2pPr>
                      <a:lvl3pPr marL="779343" algn="l" defTabSz="779343" rtl="0" eaLnBrk="1" latinLnBrk="0" hangingPunct="1">
                        <a:defRPr sz="1500" kern="1200">
                          <a:solidFill>
                            <a:schemeClr val="tx1"/>
                          </a:solidFill>
                          <a:latin typeface="Calibri"/>
                        </a:defRPr>
                      </a:lvl3pPr>
                      <a:lvl4pPr marL="1169015" algn="l" defTabSz="779343" rtl="0" eaLnBrk="1" latinLnBrk="0" hangingPunct="1">
                        <a:defRPr sz="1500" kern="1200">
                          <a:solidFill>
                            <a:schemeClr val="tx1"/>
                          </a:solidFill>
                          <a:latin typeface="Calibri"/>
                        </a:defRPr>
                      </a:lvl4pPr>
                      <a:lvl5pPr marL="1558686" algn="l" defTabSz="779343" rtl="0" eaLnBrk="1" latinLnBrk="0" hangingPunct="1">
                        <a:defRPr sz="1500" kern="1200">
                          <a:solidFill>
                            <a:schemeClr val="tx1"/>
                          </a:solidFill>
                          <a:latin typeface="Calibri"/>
                        </a:defRPr>
                      </a:lvl5pPr>
                      <a:lvl6pPr marL="1948358" algn="l" defTabSz="779343" rtl="0" eaLnBrk="1" latinLnBrk="0" hangingPunct="1">
                        <a:defRPr sz="1500" kern="1200">
                          <a:solidFill>
                            <a:schemeClr val="tx1"/>
                          </a:solidFill>
                          <a:latin typeface="Calibri"/>
                        </a:defRPr>
                      </a:lvl6pPr>
                      <a:lvl7pPr marL="2338029" algn="l" defTabSz="779343" rtl="0" eaLnBrk="1" latinLnBrk="0" hangingPunct="1">
                        <a:defRPr sz="1500" kern="1200">
                          <a:solidFill>
                            <a:schemeClr val="tx1"/>
                          </a:solidFill>
                          <a:latin typeface="Calibri"/>
                        </a:defRPr>
                      </a:lvl7pPr>
                      <a:lvl8pPr marL="2727701" algn="l" defTabSz="779343" rtl="0" eaLnBrk="1" latinLnBrk="0" hangingPunct="1">
                        <a:defRPr sz="1500" kern="1200">
                          <a:solidFill>
                            <a:schemeClr val="tx1"/>
                          </a:solidFill>
                          <a:latin typeface="Calibri"/>
                        </a:defRPr>
                      </a:lvl8pPr>
                      <a:lvl9pPr marL="3117372" algn="l" defTabSz="779343" rtl="0" eaLnBrk="1" latinLnBrk="0" hangingPunct="1">
                        <a:defRPr sz="1500" kern="1200">
                          <a:solidFill>
                            <a:schemeClr val="tx1"/>
                          </a:solidFill>
                          <a:latin typeface="Calibri"/>
                        </a:defRPr>
                      </a:lvl9pPr>
                    </a:lstStyle>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fi-FI" sz="110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kumimoji="0" lang="fi-FI" sz="110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kumimoji="0" lang="fi-FI" sz="110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kumimoji="0" lang="fi-FI" sz="110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79343" rtl="0" eaLnBrk="1" latinLnBrk="0" hangingPunct="1">
                        <a:defRPr sz="1500" kern="1200">
                          <a:solidFill>
                            <a:schemeClr val="tx1"/>
                          </a:solidFill>
                          <a:latin typeface="Calibri"/>
                        </a:defRPr>
                      </a:lvl1pPr>
                      <a:lvl2pPr marL="389672" algn="l" defTabSz="779343" rtl="0" eaLnBrk="1" latinLnBrk="0" hangingPunct="1">
                        <a:defRPr sz="1500" kern="1200">
                          <a:solidFill>
                            <a:schemeClr val="tx1"/>
                          </a:solidFill>
                          <a:latin typeface="Calibri"/>
                        </a:defRPr>
                      </a:lvl2pPr>
                      <a:lvl3pPr marL="779343" algn="l" defTabSz="779343" rtl="0" eaLnBrk="1" latinLnBrk="0" hangingPunct="1">
                        <a:defRPr sz="1500" kern="1200">
                          <a:solidFill>
                            <a:schemeClr val="tx1"/>
                          </a:solidFill>
                          <a:latin typeface="Calibri"/>
                        </a:defRPr>
                      </a:lvl3pPr>
                      <a:lvl4pPr marL="1169015" algn="l" defTabSz="779343" rtl="0" eaLnBrk="1" latinLnBrk="0" hangingPunct="1">
                        <a:defRPr sz="1500" kern="1200">
                          <a:solidFill>
                            <a:schemeClr val="tx1"/>
                          </a:solidFill>
                          <a:latin typeface="Calibri"/>
                        </a:defRPr>
                      </a:lvl4pPr>
                      <a:lvl5pPr marL="1558686" algn="l" defTabSz="779343" rtl="0" eaLnBrk="1" latinLnBrk="0" hangingPunct="1">
                        <a:defRPr sz="1500" kern="1200">
                          <a:solidFill>
                            <a:schemeClr val="tx1"/>
                          </a:solidFill>
                          <a:latin typeface="Calibri"/>
                        </a:defRPr>
                      </a:lvl5pPr>
                      <a:lvl6pPr marL="1948358" algn="l" defTabSz="779343" rtl="0" eaLnBrk="1" latinLnBrk="0" hangingPunct="1">
                        <a:defRPr sz="1500" kern="1200">
                          <a:solidFill>
                            <a:schemeClr val="tx1"/>
                          </a:solidFill>
                          <a:latin typeface="Calibri"/>
                        </a:defRPr>
                      </a:lvl6pPr>
                      <a:lvl7pPr marL="2338029" algn="l" defTabSz="779343" rtl="0" eaLnBrk="1" latinLnBrk="0" hangingPunct="1">
                        <a:defRPr sz="1500" kern="1200">
                          <a:solidFill>
                            <a:schemeClr val="tx1"/>
                          </a:solidFill>
                          <a:latin typeface="Calibri"/>
                        </a:defRPr>
                      </a:lvl7pPr>
                      <a:lvl8pPr marL="2727701" algn="l" defTabSz="779343" rtl="0" eaLnBrk="1" latinLnBrk="0" hangingPunct="1">
                        <a:defRPr sz="1500" kern="1200">
                          <a:solidFill>
                            <a:schemeClr val="tx1"/>
                          </a:solidFill>
                          <a:latin typeface="Calibri"/>
                        </a:defRPr>
                      </a:lvl8pPr>
                      <a:lvl9pPr marL="3117372" algn="l" defTabSz="779343" rtl="0" eaLnBrk="1" latinLnBrk="0" hangingPunct="1">
                        <a:defRPr sz="1500" kern="1200">
                          <a:solidFill>
                            <a:schemeClr val="tx1"/>
                          </a:solidFill>
                          <a:latin typeface="Calibri"/>
                        </a:defRPr>
                      </a:lvl9pPr>
                    </a:lstStyle>
                    <a:p>
                      <a:pPr marL="185738" marR="0" lvl="0" indent="-185738" algn="l" defTabSz="914400" rtl="0" eaLnBrk="0" fontAlgn="base" latinLnBrk="0" hangingPunct="0">
                        <a:lnSpc>
                          <a:spcPct val="100000"/>
                        </a:lnSpc>
                        <a:spcBef>
                          <a:spcPts val="0"/>
                        </a:spcBef>
                        <a:spcAft>
                          <a:spcPct val="0"/>
                        </a:spcAft>
                        <a:buClrTx/>
                        <a:buSzTx/>
                        <a:buFont typeface="+mj-lt"/>
                        <a:buNone/>
                        <a:tabLst/>
                        <a:defRPr/>
                      </a:pPr>
                      <a:endParaRPr kumimoji="0" lang="fi-FI" sz="1100" b="0" i="1" u="none" strike="noStrike" kern="1200" cap="none" normalizeH="0" baseline="0" dirty="0">
                        <a:ln>
                          <a:noFill/>
                        </a:ln>
                        <a:solidFill>
                          <a:srgbClr val="0070C0"/>
                        </a:solidFill>
                        <a:effectLst/>
                        <a:latin typeface="Arial Narrow" panose="020B0606020202030204" pitchFamily="34" charset="0"/>
                        <a:ea typeface="ＭＳ Ｐゴシック" pitchFamily="-65" charset="-128"/>
                        <a:cs typeface="+mn-cs"/>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6" name="Taulukko 1">
            <a:extLst>
              <a:ext uri="{FF2B5EF4-FFF2-40B4-BE49-F238E27FC236}">
                <a16:creationId xmlns:a16="http://schemas.microsoft.com/office/drawing/2014/main" id="{F0E65164-AB8F-4A36-A15B-5D1A7D2C6C7A}"/>
              </a:ext>
            </a:extLst>
          </p:cNvPr>
          <p:cNvGraphicFramePr>
            <a:graphicFrameLocks noGrp="1"/>
          </p:cNvGraphicFramePr>
          <p:nvPr/>
        </p:nvGraphicFramePr>
        <p:xfrm>
          <a:off x="188801" y="3281694"/>
          <a:ext cx="8632654" cy="1226820"/>
        </p:xfrm>
        <a:graphic>
          <a:graphicData uri="http://schemas.openxmlformats.org/drawingml/2006/table">
            <a:tbl>
              <a:tblPr firstRow="1" bandRow="1">
                <a:tableStyleId>{F5AB1C69-6EDB-4FF4-983F-18BD219EF322}</a:tableStyleId>
              </a:tblPr>
              <a:tblGrid>
                <a:gridCol w="4683275">
                  <a:extLst>
                    <a:ext uri="{9D8B030D-6E8A-4147-A177-3AD203B41FA5}">
                      <a16:colId xmlns:a16="http://schemas.microsoft.com/office/drawing/2014/main" val="20000"/>
                    </a:ext>
                  </a:extLst>
                </a:gridCol>
                <a:gridCol w="3949379">
                  <a:extLst>
                    <a:ext uri="{9D8B030D-6E8A-4147-A177-3AD203B41FA5}">
                      <a16:colId xmlns:a16="http://schemas.microsoft.com/office/drawing/2014/main" val="20001"/>
                    </a:ext>
                  </a:extLst>
                </a:gridCol>
              </a:tblGrid>
              <a:tr h="20939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u="none" strike="noStrike" kern="1200" cap="none" normalizeH="0" baseline="0" dirty="0">
                          <a:ln>
                            <a:noFill/>
                          </a:ln>
                          <a:solidFill>
                            <a:schemeClr val="lt1"/>
                          </a:solidFill>
                          <a:effectLst/>
                          <a:latin typeface="+mn-lt"/>
                          <a:ea typeface="+mn-ea"/>
                          <a:cs typeface="+mn-cs"/>
                        </a:rPr>
                        <a:t>Indikaattorit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1" u="none" strike="noStrike" kern="1200" cap="none" normalizeH="0" baseline="0" dirty="0">
                        <a:ln>
                          <a:noFill/>
                        </a:ln>
                        <a:solidFill>
                          <a:schemeClr val="lt1"/>
                        </a:solidFill>
                        <a:effectLst/>
                        <a:latin typeface="+mn-lt"/>
                        <a:ea typeface="+mn-ea"/>
                        <a:cs typeface="+mn-cs"/>
                      </a:endParaRPr>
                    </a:p>
                  </a:txBody>
                  <a:tcPr>
                    <a:solidFill>
                      <a:schemeClr val="accent1">
                        <a:lumMod val="50000"/>
                      </a:schemeClr>
                    </a:solidFill>
                  </a:tcPr>
                </a:tc>
                <a:extLst>
                  <a:ext uri="{0D108BD9-81ED-4DB2-BD59-A6C34878D82A}">
                    <a16:rowId xmlns:a16="http://schemas.microsoft.com/office/drawing/2014/main" val="10000"/>
                  </a:ext>
                </a:extLst>
              </a:tr>
              <a:tr h="2093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u="none" strike="noStrike" kern="1200" cap="none" normalizeH="0" baseline="0" dirty="0">
                          <a:ln>
                            <a:noFill/>
                          </a:ln>
                          <a:solidFill>
                            <a:schemeClr val="lt1"/>
                          </a:solidFill>
                          <a:effectLst/>
                          <a:latin typeface="+mn-lt"/>
                          <a:ea typeface="+mn-ea"/>
                          <a:cs typeface="+mn-cs"/>
                        </a:rPr>
                        <a:t>Avainindikaattorit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u="none" strike="noStrike" kern="1200" cap="none" normalizeH="0" baseline="0" dirty="0">
                          <a:ln>
                            <a:noFill/>
                          </a:ln>
                          <a:solidFill>
                            <a:schemeClr val="lt1"/>
                          </a:solidFill>
                          <a:effectLst/>
                          <a:latin typeface="+mn-lt"/>
                          <a:ea typeface="+mn-ea"/>
                          <a:cs typeface="+mn-cs"/>
                        </a:rPr>
                        <a:t>Tiekarttaindikaattorit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1"/>
                  </a:ext>
                </a:extLst>
              </a:tr>
              <a:tr h="424025">
                <a:tc>
                  <a: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kumimoji="0" lang="fi-FI" sz="1200" b="0" i="0" u="none" strike="noStrike" kern="1200" cap="none" normalizeH="0" baseline="0" dirty="0">
                          <a:ln>
                            <a:noFill/>
                          </a:ln>
                          <a:solidFill>
                            <a:schemeClr val="accent1">
                              <a:lumMod val="50000"/>
                            </a:schemeClr>
                          </a:solidFill>
                          <a:effectLst/>
                          <a:latin typeface="+mn-lt"/>
                          <a:ea typeface="ＭＳ Ｐゴシック" pitchFamily="-65" charset="-128"/>
                          <a:cs typeface="+mn-cs"/>
                        </a:rPr>
                        <a:t>Rakennus- ja purkujätteen kierrätetty määrä</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kumimoji="0" lang="fi-FI" sz="1200" b="0" i="0" u="none" strike="noStrike" kern="1200" cap="none" normalizeH="0" baseline="0" dirty="0">
                          <a:ln>
                            <a:noFill/>
                          </a:ln>
                          <a:solidFill>
                            <a:schemeClr val="accent1">
                              <a:lumMod val="50000"/>
                            </a:schemeClr>
                          </a:solidFill>
                          <a:effectLst/>
                          <a:latin typeface="+mn-lt"/>
                          <a:ea typeface="ＭＳ Ｐゴシック" pitchFamily="-65" charset="-128"/>
                          <a:cs typeface="+mn-cs"/>
                        </a:rPr>
                        <a:t>Rakennusjätteen kierrätysaste (%) alueella</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kumimoji="0" lang="fi-FI" sz="105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fi-FI" sz="105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fi-FI" sz="105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7635820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0758CD-B9A8-4FA8-BC7C-1D47BDD869A9}"/>
              </a:ext>
            </a:extLst>
          </p:cNvPr>
          <p:cNvSpPr>
            <a:spLocks noGrp="1"/>
          </p:cNvSpPr>
          <p:nvPr>
            <p:ph type="dt" sz="half" idx="2"/>
          </p:nvPr>
        </p:nvSpPr>
        <p:spPr/>
        <p:txBody>
          <a:bodyPr/>
          <a:lstStyle/>
          <a:p>
            <a:fld id="{A5E697A1-3F13-4B58-9FC9-411EEC634510}" type="datetime1">
              <a:rPr lang="fi-FI" smtClean="0"/>
              <a:pPr/>
              <a:t>13.4.2021</a:t>
            </a:fld>
            <a:endParaRPr lang="fi-FI" dirty="0"/>
          </a:p>
        </p:txBody>
      </p:sp>
      <p:sp>
        <p:nvSpPr>
          <p:cNvPr id="3" name="Slide Number Placeholder 2">
            <a:extLst>
              <a:ext uri="{FF2B5EF4-FFF2-40B4-BE49-F238E27FC236}">
                <a16:creationId xmlns:a16="http://schemas.microsoft.com/office/drawing/2014/main" id="{CD528AE9-6584-4E1E-87C6-CEAEB38FA4D2}"/>
              </a:ext>
            </a:extLst>
          </p:cNvPr>
          <p:cNvSpPr>
            <a:spLocks noGrp="1"/>
          </p:cNvSpPr>
          <p:nvPr>
            <p:ph type="sldNum" sz="quarter" idx="4"/>
          </p:nvPr>
        </p:nvSpPr>
        <p:spPr/>
        <p:txBody>
          <a:bodyPr/>
          <a:lstStyle/>
          <a:p>
            <a:fld id="{24342B02-74FC-4320-A08D-C58DA89F77A2}" type="slidenum">
              <a:rPr lang="fi-FI" smtClean="0"/>
              <a:pPr/>
              <a:t>21</a:t>
            </a:fld>
            <a:endParaRPr lang="fi-FI" dirty="0"/>
          </a:p>
        </p:txBody>
      </p:sp>
      <p:sp>
        <p:nvSpPr>
          <p:cNvPr id="4" name="Text Placeholder 3">
            <a:extLst>
              <a:ext uri="{FF2B5EF4-FFF2-40B4-BE49-F238E27FC236}">
                <a16:creationId xmlns:a16="http://schemas.microsoft.com/office/drawing/2014/main" id="{174C12A1-5980-4052-B6D8-C3F07B689A9C}"/>
              </a:ext>
            </a:extLst>
          </p:cNvPr>
          <p:cNvSpPr>
            <a:spLocks noGrp="1"/>
          </p:cNvSpPr>
          <p:nvPr>
            <p:ph type="body" sz="quarter" idx="15"/>
          </p:nvPr>
        </p:nvSpPr>
        <p:spPr/>
        <p:txBody>
          <a:bodyPr/>
          <a:lstStyle/>
          <a:p>
            <a:endParaRPr lang="fi-FI"/>
          </a:p>
        </p:txBody>
      </p:sp>
      <p:graphicFrame>
        <p:nvGraphicFramePr>
          <p:cNvPr id="5" name="Sisällön paikkamerkki 9">
            <a:extLst>
              <a:ext uri="{FF2B5EF4-FFF2-40B4-BE49-F238E27FC236}">
                <a16:creationId xmlns:a16="http://schemas.microsoft.com/office/drawing/2014/main" id="{7FDDF095-093B-456F-91C7-A317E6222A42}"/>
              </a:ext>
            </a:extLst>
          </p:cNvPr>
          <p:cNvGraphicFramePr>
            <a:graphicFrameLocks/>
          </p:cNvGraphicFramePr>
          <p:nvPr>
            <p:extLst>
              <p:ext uri="{D42A27DB-BD31-4B8C-83A1-F6EECF244321}">
                <p14:modId xmlns:p14="http://schemas.microsoft.com/office/powerpoint/2010/main" val="2532867711"/>
              </p:ext>
            </p:extLst>
          </p:nvPr>
        </p:nvGraphicFramePr>
        <p:xfrm>
          <a:off x="276225" y="392676"/>
          <a:ext cx="8553450" cy="2257797"/>
        </p:xfrm>
        <a:graphic>
          <a:graphicData uri="http://schemas.openxmlformats.org/drawingml/2006/table">
            <a:tbl>
              <a:tblPr firstRow="1" bandRow="1">
                <a:tableStyleId>{F5AB1C69-6EDB-4FF4-983F-18BD219EF322}</a:tableStyleId>
              </a:tblPr>
              <a:tblGrid>
                <a:gridCol w="6896182">
                  <a:extLst>
                    <a:ext uri="{9D8B030D-6E8A-4147-A177-3AD203B41FA5}">
                      <a16:colId xmlns:a16="http://schemas.microsoft.com/office/drawing/2014/main" val="20000"/>
                    </a:ext>
                  </a:extLst>
                </a:gridCol>
                <a:gridCol w="1657268">
                  <a:extLst>
                    <a:ext uri="{9D8B030D-6E8A-4147-A177-3AD203B41FA5}">
                      <a16:colId xmlns:a16="http://schemas.microsoft.com/office/drawing/2014/main" val="20001"/>
                    </a:ext>
                  </a:extLst>
                </a:gridCol>
              </a:tblGrid>
              <a:tr h="371475">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i-FI" sz="1600" b="1" u="none" strike="noStrike" kern="1200" cap="none" normalizeH="0" baseline="0" dirty="0">
                          <a:ln>
                            <a:noFill/>
                          </a:ln>
                          <a:solidFill>
                            <a:schemeClr val="lt1"/>
                          </a:solidFill>
                          <a:effectLst/>
                          <a:latin typeface="+mn-lt"/>
                          <a:ea typeface="+mn-ea"/>
                          <a:cs typeface="+mn-cs"/>
                        </a:rPr>
                        <a:t>Painopiste: Rakennus- ja purkujäte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i-FI" dirty="0"/>
                    </a:p>
                  </a:txBody>
                  <a:tcPr/>
                </a:tc>
                <a:extLst>
                  <a:ext uri="{0D108BD9-81ED-4DB2-BD59-A6C34878D82A}">
                    <a16:rowId xmlns:a16="http://schemas.microsoft.com/office/drawing/2014/main" val="10000"/>
                  </a:ext>
                </a:extLst>
              </a:tr>
              <a:tr h="628774">
                <a:tc>
                  <a:txBody>
                    <a:bodyPr/>
                    <a:lstStyle/>
                    <a:p>
                      <a:r>
                        <a:rPr kumimoji="0" lang="fi-FI" sz="1600" b="1" u="none" strike="noStrike" kern="1200" cap="none" normalizeH="0" baseline="0" dirty="0">
                          <a:ln>
                            <a:noFill/>
                          </a:ln>
                          <a:solidFill>
                            <a:schemeClr val="lt1"/>
                          </a:solidFill>
                          <a:effectLst/>
                          <a:latin typeface="+mn-lt"/>
                          <a:ea typeface="+mn-ea"/>
                          <a:cs typeface="+mn-cs"/>
                        </a:rPr>
                        <a:t>Välittömästi 2021-2023 toteuttavat tavoitetilaan liittyvät toimenpiteet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kumimoji="0" lang="fi-FI" sz="1600" b="1" u="none" strike="noStrike" kern="1200" cap="none" normalizeH="0" baseline="0" dirty="0">
                          <a:ln>
                            <a:noFill/>
                          </a:ln>
                          <a:solidFill>
                            <a:schemeClr val="lt1"/>
                          </a:solidFill>
                          <a:effectLst/>
                          <a:latin typeface="+mn-lt"/>
                          <a:ea typeface="+mn-ea"/>
                          <a:cs typeface="+mn-cs"/>
                        </a:rPr>
                        <a:t>Vastuutahot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1"/>
                  </a:ext>
                </a:extLst>
              </a:tr>
              <a:tr h="628774">
                <a:tc>
                  <a:txBody>
                    <a:bodyPr/>
                    <a:lstStyle/>
                    <a:p>
                      <a:endParaRPr lang="fi-FI" dirty="0">
                        <a:solidFill>
                          <a:schemeClr val="accent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i-FI" dirty="0">
                        <a:solidFill>
                          <a:schemeClr val="accent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28774">
                <a:tc>
                  <a:txBody>
                    <a:bodyPr/>
                    <a:lstStyle/>
                    <a:p>
                      <a:endParaRPr lang="fi-FI" dirty="0">
                        <a:solidFill>
                          <a:schemeClr val="accent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i-FI" dirty="0">
                        <a:solidFill>
                          <a:schemeClr val="accent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6" name="Taulukko 1">
            <a:extLst>
              <a:ext uri="{FF2B5EF4-FFF2-40B4-BE49-F238E27FC236}">
                <a16:creationId xmlns:a16="http://schemas.microsoft.com/office/drawing/2014/main" id="{569F33EF-05BF-434D-9A42-45C0675DC3A5}"/>
              </a:ext>
            </a:extLst>
          </p:cNvPr>
          <p:cNvGraphicFramePr>
            <a:graphicFrameLocks noGrp="1"/>
          </p:cNvGraphicFramePr>
          <p:nvPr/>
        </p:nvGraphicFramePr>
        <p:xfrm>
          <a:off x="276226" y="3097779"/>
          <a:ext cx="8553450" cy="1226820"/>
        </p:xfrm>
        <a:graphic>
          <a:graphicData uri="http://schemas.openxmlformats.org/drawingml/2006/table">
            <a:tbl>
              <a:tblPr firstRow="1" bandRow="1">
                <a:tableStyleId>{F5AB1C69-6EDB-4FF4-983F-18BD219EF322}</a:tableStyleId>
              </a:tblPr>
              <a:tblGrid>
                <a:gridCol w="4640307">
                  <a:extLst>
                    <a:ext uri="{9D8B030D-6E8A-4147-A177-3AD203B41FA5}">
                      <a16:colId xmlns:a16="http://schemas.microsoft.com/office/drawing/2014/main" val="20000"/>
                    </a:ext>
                  </a:extLst>
                </a:gridCol>
                <a:gridCol w="3913143">
                  <a:extLst>
                    <a:ext uri="{9D8B030D-6E8A-4147-A177-3AD203B41FA5}">
                      <a16:colId xmlns:a16="http://schemas.microsoft.com/office/drawing/2014/main" val="20001"/>
                    </a:ext>
                  </a:extLst>
                </a:gridCol>
              </a:tblGrid>
              <a:tr h="20939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u="none" strike="noStrike" kern="1200" cap="none" normalizeH="0" baseline="0" dirty="0">
                          <a:ln>
                            <a:noFill/>
                          </a:ln>
                          <a:solidFill>
                            <a:schemeClr val="lt1"/>
                          </a:solidFill>
                          <a:effectLst/>
                          <a:latin typeface="+mn-lt"/>
                          <a:ea typeface="+mn-ea"/>
                          <a:cs typeface="+mn-cs"/>
                        </a:rPr>
                        <a:t>Indikaattorit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1" u="none" strike="noStrike" kern="1200" cap="none" normalizeH="0" baseline="0" dirty="0">
                        <a:ln>
                          <a:noFill/>
                        </a:ln>
                        <a:solidFill>
                          <a:schemeClr val="lt1"/>
                        </a:solidFill>
                        <a:effectLst/>
                        <a:latin typeface="+mn-lt"/>
                        <a:ea typeface="+mn-ea"/>
                        <a:cs typeface="+mn-cs"/>
                      </a:endParaRPr>
                    </a:p>
                  </a:txBody>
                  <a:tcPr>
                    <a:solidFill>
                      <a:schemeClr val="accent1">
                        <a:lumMod val="50000"/>
                      </a:schemeClr>
                    </a:solidFill>
                  </a:tcPr>
                </a:tc>
                <a:extLst>
                  <a:ext uri="{0D108BD9-81ED-4DB2-BD59-A6C34878D82A}">
                    <a16:rowId xmlns:a16="http://schemas.microsoft.com/office/drawing/2014/main" val="10000"/>
                  </a:ext>
                </a:extLst>
              </a:tr>
              <a:tr h="2093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u="none" strike="noStrike" kern="1200" cap="none" normalizeH="0" baseline="0" dirty="0">
                          <a:ln>
                            <a:noFill/>
                          </a:ln>
                          <a:solidFill>
                            <a:schemeClr val="lt1"/>
                          </a:solidFill>
                          <a:effectLst/>
                          <a:latin typeface="+mn-lt"/>
                          <a:ea typeface="+mn-ea"/>
                          <a:cs typeface="+mn-cs"/>
                        </a:rPr>
                        <a:t>Avainindikaattorit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u="none" strike="noStrike" kern="1200" cap="none" normalizeH="0" baseline="0" dirty="0">
                          <a:ln>
                            <a:noFill/>
                          </a:ln>
                          <a:solidFill>
                            <a:schemeClr val="lt1"/>
                          </a:solidFill>
                          <a:effectLst/>
                          <a:latin typeface="+mn-lt"/>
                          <a:ea typeface="+mn-ea"/>
                          <a:cs typeface="+mn-cs"/>
                        </a:rPr>
                        <a:t>Tiekarttaindikaattorit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1"/>
                  </a:ext>
                </a:extLst>
              </a:tr>
              <a:tr h="424025">
                <a:tc>
                  <a: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kumimoji="0" lang="fi-FI" sz="1200" b="0" i="0" u="none" strike="noStrike" kern="1200" cap="none" normalizeH="0" baseline="0" dirty="0">
                          <a:ln>
                            <a:noFill/>
                          </a:ln>
                          <a:solidFill>
                            <a:schemeClr val="accent1">
                              <a:lumMod val="50000"/>
                            </a:schemeClr>
                          </a:solidFill>
                          <a:effectLst/>
                          <a:latin typeface="+mn-lt"/>
                          <a:ea typeface="ＭＳ Ｐゴシック" pitchFamily="-65" charset="-128"/>
                          <a:cs typeface="+mn-cs"/>
                        </a:rPr>
                        <a:t>Rakennus- ja purkujätteen kierrätetty määrä</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kumimoji="0" lang="fi-FI" sz="1200" b="0" i="0" u="none" strike="noStrike" kern="1200" cap="none" normalizeH="0" baseline="0" dirty="0">
                          <a:ln>
                            <a:noFill/>
                          </a:ln>
                          <a:solidFill>
                            <a:schemeClr val="accent1">
                              <a:lumMod val="50000"/>
                            </a:schemeClr>
                          </a:solidFill>
                          <a:effectLst/>
                          <a:latin typeface="+mn-lt"/>
                          <a:ea typeface="ＭＳ Ｐゴシック" pitchFamily="-65" charset="-128"/>
                          <a:cs typeface="+mn-cs"/>
                        </a:rPr>
                        <a:t>Rakennusjätteen kierrätysaste (%) alueella</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kumimoji="0" lang="fi-FI" sz="105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fi-FI" sz="105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fi-FI" sz="105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5112795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0758CD-B9A8-4FA8-BC7C-1D47BDD869A9}"/>
              </a:ext>
            </a:extLst>
          </p:cNvPr>
          <p:cNvSpPr>
            <a:spLocks noGrp="1"/>
          </p:cNvSpPr>
          <p:nvPr>
            <p:ph type="dt" sz="half" idx="2"/>
          </p:nvPr>
        </p:nvSpPr>
        <p:spPr/>
        <p:txBody>
          <a:bodyPr/>
          <a:lstStyle/>
          <a:p>
            <a:fld id="{A5E697A1-3F13-4B58-9FC9-411EEC634510}" type="datetime1">
              <a:rPr lang="fi-FI" smtClean="0"/>
              <a:pPr/>
              <a:t>13.4.2021</a:t>
            </a:fld>
            <a:endParaRPr lang="fi-FI" dirty="0"/>
          </a:p>
        </p:txBody>
      </p:sp>
      <p:sp>
        <p:nvSpPr>
          <p:cNvPr id="3" name="Slide Number Placeholder 2">
            <a:extLst>
              <a:ext uri="{FF2B5EF4-FFF2-40B4-BE49-F238E27FC236}">
                <a16:creationId xmlns:a16="http://schemas.microsoft.com/office/drawing/2014/main" id="{CD528AE9-6584-4E1E-87C6-CEAEB38FA4D2}"/>
              </a:ext>
            </a:extLst>
          </p:cNvPr>
          <p:cNvSpPr>
            <a:spLocks noGrp="1"/>
          </p:cNvSpPr>
          <p:nvPr>
            <p:ph type="sldNum" sz="quarter" idx="4"/>
          </p:nvPr>
        </p:nvSpPr>
        <p:spPr/>
        <p:txBody>
          <a:bodyPr/>
          <a:lstStyle/>
          <a:p>
            <a:fld id="{24342B02-74FC-4320-A08D-C58DA89F77A2}" type="slidenum">
              <a:rPr lang="fi-FI" smtClean="0"/>
              <a:pPr/>
              <a:t>22</a:t>
            </a:fld>
            <a:endParaRPr lang="fi-FI" dirty="0"/>
          </a:p>
        </p:txBody>
      </p:sp>
      <p:sp>
        <p:nvSpPr>
          <p:cNvPr id="4" name="Text Placeholder 3">
            <a:extLst>
              <a:ext uri="{FF2B5EF4-FFF2-40B4-BE49-F238E27FC236}">
                <a16:creationId xmlns:a16="http://schemas.microsoft.com/office/drawing/2014/main" id="{174C12A1-5980-4052-B6D8-C3F07B689A9C}"/>
              </a:ext>
            </a:extLst>
          </p:cNvPr>
          <p:cNvSpPr>
            <a:spLocks noGrp="1"/>
          </p:cNvSpPr>
          <p:nvPr>
            <p:ph type="body" sz="quarter" idx="15"/>
          </p:nvPr>
        </p:nvSpPr>
        <p:spPr/>
        <p:txBody>
          <a:bodyPr/>
          <a:lstStyle/>
          <a:p>
            <a:endParaRPr lang="fi-FI"/>
          </a:p>
        </p:txBody>
      </p:sp>
      <p:graphicFrame>
        <p:nvGraphicFramePr>
          <p:cNvPr id="5" name="Sisällön paikkamerkki 5">
            <a:extLst>
              <a:ext uri="{FF2B5EF4-FFF2-40B4-BE49-F238E27FC236}">
                <a16:creationId xmlns:a16="http://schemas.microsoft.com/office/drawing/2014/main" id="{8A3E903E-7C40-4DA7-890B-32251B940074}"/>
              </a:ext>
            </a:extLst>
          </p:cNvPr>
          <p:cNvGraphicFramePr>
            <a:graphicFrameLocks/>
          </p:cNvGraphicFramePr>
          <p:nvPr>
            <p:extLst>
              <p:ext uri="{D42A27DB-BD31-4B8C-83A1-F6EECF244321}">
                <p14:modId xmlns:p14="http://schemas.microsoft.com/office/powerpoint/2010/main" val="1543189332"/>
              </p:ext>
            </p:extLst>
          </p:nvPr>
        </p:nvGraphicFramePr>
        <p:xfrm>
          <a:off x="188801" y="41724"/>
          <a:ext cx="8632652" cy="3281057"/>
        </p:xfrm>
        <a:graphic>
          <a:graphicData uri="http://schemas.openxmlformats.org/drawingml/2006/table">
            <a:tbl>
              <a:tblPr firstRow="1" bandRow="1">
                <a:tableStyleId>{F5AB1C69-6EDB-4FF4-983F-18BD219EF322}</a:tableStyleId>
              </a:tblPr>
              <a:tblGrid>
                <a:gridCol w="2158163">
                  <a:extLst>
                    <a:ext uri="{9D8B030D-6E8A-4147-A177-3AD203B41FA5}">
                      <a16:colId xmlns:a16="http://schemas.microsoft.com/office/drawing/2014/main" val="20001"/>
                    </a:ext>
                  </a:extLst>
                </a:gridCol>
                <a:gridCol w="2158163">
                  <a:extLst>
                    <a:ext uri="{9D8B030D-6E8A-4147-A177-3AD203B41FA5}">
                      <a16:colId xmlns:a16="http://schemas.microsoft.com/office/drawing/2014/main" val="20002"/>
                    </a:ext>
                  </a:extLst>
                </a:gridCol>
                <a:gridCol w="2158163">
                  <a:extLst>
                    <a:ext uri="{9D8B030D-6E8A-4147-A177-3AD203B41FA5}">
                      <a16:colId xmlns:a16="http://schemas.microsoft.com/office/drawing/2014/main" val="2516633407"/>
                    </a:ext>
                  </a:extLst>
                </a:gridCol>
                <a:gridCol w="2158163">
                  <a:extLst>
                    <a:ext uri="{9D8B030D-6E8A-4147-A177-3AD203B41FA5}">
                      <a16:colId xmlns:a16="http://schemas.microsoft.com/office/drawing/2014/main" val="20004"/>
                    </a:ext>
                  </a:extLst>
                </a:gridCol>
              </a:tblGrid>
              <a:tr h="324539">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cap="none" normalizeH="0" baseline="0" dirty="0">
                          <a:ln>
                            <a:noFill/>
                          </a:ln>
                          <a:solidFill>
                            <a:schemeClr val="bg1"/>
                          </a:solidFill>
                          <a:effectLst/>
                          <a:latin typeface="Calibri" panose="020F0502020204030204" pitchFamily="34" charset="0"/>
                          <a:ea typeface="ＭＳ Ｐゴシック" pitchFamily="-65" charset="-128"/>
                        </a:rPr>
                        <a:t>Painopiste: Biohajoavat jätteet ja ravinteiden kierto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cap="none" normalizeH="0" baseline="0" dirty="0">
                        <a:ln>
                          <a:noFill/>
                        </a:ln>
                        <a:solidFill>
                          <a:schemeClr val="accent5"/>
                        </a:solidFill>
                        <a:effectLst/>
                        <a:latin typeface="Calibri" panose="020F0502020204030204" pitchFamily="34" charset="0"/>
                        <a:ea typeface="ＭＳ Ｐゴシック" pitchFamily="-65" charset="-128"/>
                      </a:endParaRPr>
                    </a:p>
                  </a:txBody>
                  <a:tcPr/>
                </a:tc>
                <a:tc hMerge="1">
                  <a:txBody>
                    <a:bodyPr/>
                    <a:lstStyle/>
                    <a:p>
                      <a:endParaRPr lang="fi-FI"/>
                    </a:p>
                  </a:txBody>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i-FI" sz="1400" b="1" i="0" u="none" strike="noStrike" cap="none" normalizeH="0" baseline="0" dirty="0">
                        <a:ln>
                          <a:noFill/>
                        </a:ln>
                        <a:solidFill>
                          <a:schemeClr val="accent5"/>
                        </a:solidFill>
                        <a:effectLst/>
                        <a:latin typeface="Calibri" panose="020F0502020204030204" pitchFamily="34" charset="0"/>
                        <a:ea typeface="ＭＳ Ｐゴシック" pitchFamily="-65" charset="-128"/>
                      </a:endParaRPr>
                    </a:p>
                  </a:txBody>
                  <a:tcPr/>
                </a:tc>
                <a:extLst>
                  <a:ext uri="{0D108BD9-81ED-4DB2-BD59-A6C34878D82A}">
                    <a16:rowId xmlns:a16="http://schemas.microsoft.com/office/drawing/2014/main" val="10000"/>
                  </a:ext>
                </a:extLst>
              </a:tr>
              <a:tr h="6685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u="none" strike="noStrike" cap="none" normalizeH="0" baseline="0" dirty="0">
                          <a:ln>
                            <a:noFill/>
                          </a:ln>
                          <a:solidFill>
                            <a:schemeClr val="accent1">
                              <a:lumMod val="50000"/>
                            </a:schemeClr>
                          </a:solidFill>
                          <a:effectLst/>
                        </a:rPr>
                        <a:t>Toimenpiteet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u="none" strike="noStrike" cap="none" normalizeH="0" baseline="0" dirty="0">
                          <a:ln>
                            <a:noFill/>
                          </a:ln>
                          <a:solidFill>
                            <a:schemeClr val="accent1">
                              <a:lumMod val="50000"/>
                            </a:schemeClr>
                          </a:solidFill>
                          <a:effectLst/>
                        </a:rPr>
                        <a:t>2021-2023</a:t>
                      </a:r>
                      <a:endParaRPr kumimoji="0" lang="fi-FI" sz="1400" b="1" i="0" u="none" strike="noStrike" cap="none" normalizeH="0" baseline="0" dirty="0">
                        <a:ln>
                          <a:noFill/>
                        </a:ln>
                        <a:solidFill>
                          <a:schemeClr val="accent1">
                            <a:lumMod val="50000"/>
                          </a:schemeClr>
                        </a:solidFill>
                        <a:effectLst/>
                        <a:latin typeface="Calibri" panose="020F0502020204030204" pitchFamily="34" charset="0"/>
                        <a:ea typeface="ＭＳ Ｐゴシック" pitchFamily="-65"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u="none" strike="noStrike" cap="none" normalizeH="0" baseline="0" dirty="0">
                          <a:ln>
                            <a:noFill/>
                          </a:ln>
                          <a:solidFill>
                            <a:schemeClr val="accent1">
                              <a:lumMod val="50000"/>
                            </a:schemeClr>
                          </a:solidFill>
                          <a:effectLst/>
                        </a:rPr>
                        <a:t>Toimenpiteet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u="none" strike="noStrike" cap="none" normalizeH="0" baseline="0" dirty="0">
                          <a:ln>
                            <a:noFill/>
                          </a:ln>
                          <a:solidFill>
                            <a:schemeClr val="accent1">
                              <a:lumMod val="50000"/>
                            </a:schemeClr>
                          </a:solidFill>
                          <a:effectLst/>
                        </a:rPr>
                        <a:t>2023-2025</a:t>
                      </a:r>
                      <a:endParaRPr kumimoji="0" lang="fi-FI" sz="1400" b="1" i="0" u="none" strike="noStrike" cap="none" normalizeH="0" baseline="0" dirty="0">
                        <a:ln>
                          <a:noFill/>
                        </a:ln>
                        <a:solidFill>
                          <a:schemeClr val="accent1">
                            <a:lumMod val="50000"/>
                          </a:schemeClr>
                        </a:solidFill>
                        <a:effectLst/>
                        <a:latin typeface="Calibri" panose="020F0502020204030204" pitchFamily="34" charset="0"/>
                        <a:ea typeface="ＭＳ Ｐゴシック" pitchFamily="-65"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u="none" strike="noStrike" cap="none" normalizeH="0" baseline="0" dirty="0">
                          <a:ln>
                            <a:noFill/>
                          </a:ln>
                          <a:solidFill>
                            <a:schemeClr val="accent1">
                              <a:lumMod val="50000"/>
                            </a:schemeClr>
                          </a:solidFill>
                          <a:effectLst/>
                        </a:rPr>
                        <a:t>Toimenpiteet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u="none" strike="noStrike" cap="none" normalizeH="0" baseline="0" dirty="0">
                          <a:ln>
                            <a:noFill/>
                          </a:ln>
                          <a:solidFill>
                            <a:schemeClr val="accent1">
                              <a:lumMod val="50000"/>
                            </a:schemeClr>
                          </a:solidFill>
                          <a:effectLst/>
                        </a:rPr>
                        <a:t>2025-2035</a:t>
                      </a:r>
                      <a:endParaRPr kumimoji="0" lang="fi-FI" sz="1400" b="1" i="0" u="none" strike="noStrike" cap="none" normalizeH="0" baseline="0" dirty="0">
                        <a:ln>
                          <a:noFill/>
                        </a:ln>
                        <a:solidFill>
                          <a:schemeClr val="accent1">
                            <a:lumMod val="50000"/>
                          </a:schemeClr>
                        </a:solidFill>
                        <a:effectLst/>
                        <a:latin typeface="Calibri" panose="020F0502020204030204" pitchFamily="34" charset="0"/>
                        <a:ea typeface="ＭＳ Ｐゴシック" pitchFamily="-65"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i-FI" sz="1600" b="0" i="0" u="none" strike="noStrike" cap="none" normalizeH="0" baseline="0" dirty="0">
                          <a:ln>
                            <a:noFill/>
                          </a:ln>
                          <a:solidFill>
                            <a:schemeClr val="tx2"/>
                          </a:solidFill>
                          <a:effectLst/>
                        </a:rPr>
                        <a:t>Tavoitteet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i-FI" sz="1600" b="0" i="0" u="none" strike="noStrike" cap="none" normalizeH="0" baseline="0" dirty="0">
                          <a:ln>
                            <a:noFill/>
                          </a:ln>
                          <a:solidFill>
                            <a:schemeClr val="tx2"/>
                          </a:solidFill>
                          <a:effectLst/>
                        </a:rPr>
                        <a:t>2021- 2035</a:t>
                      </a:r>
                      <a:endParaRPr kumimoji="0" lang="fi-FI" sz="1600" b="0" i="0" u="none" strike="noStrike" cap="none" normalizeH="0" baseline="0" dirty="0">
                        <a:ln>
                          <a:noFill/>
                        </a:ln>
                        <a:solidFill>
                          <a:schemeClr val="tx2"/>
                        </a:solidFill>
                        <a:effectLst/>
                        <a:latin typeface="Calibri" panose="020F0502020204030204" pitchFamily="34" charset="0"/>
                        <a:ea typeface="ＭＳ Ｐゴシック" pitchFamily="-65"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46747">
                <a:tc>
                  <a:txBody>
                    <a:bodyPr/>
                    <a:lstStyle>
                      <a:lvl1pPr marL="0" algn="l" defTabSz="779343" rtl="0" eaLnBrk="1" latinLnBrk="0" hangingPunct="1">
                        <a:defRPr sz="1500" kern="1200">
                          <a:solidFill>
                            <a:schemeClr val="tx1"/>
                          </a:solidFill>
                          <a:latin typeface="Calibri"/>
                        </a:defRPr>
                      </a:lvl1pPr>
                      <a:lvl2pPr marL="389672" algn="l" defTabSz="779343" rtl="0" eaLnBrk="1" latinLnBrk="0" hangingPunct="1">
                        <a:defRPr sz="1500" kern="1200">
                          <a:solidFill>
                            <a:schemeClr val="tx1"/>
                          </a:solidFill>
                          <a:latin typeface="Calibri"/>
                        </a:defRPr>
                      </a:lvl2pPr>
                      <a:lvl3pPr marL="779343" algn="l" defTabSz="779343" rtl="0" eaLnBrk="1" latinLnBrk="0" hangingPunct="1">
                        <a:defRPr sz="1500" kern="1200">
                          <a:solidFill>
                            <a:schemeClr val="tx1"/>
                          </a:solidFill>
                          <a:latin typeface="Calibri"/>
                        </a:defRPr>
                      </a:lvl3pPr>
                      <a:lvl4pPr marL="1169015" algn="l" defTabSz="779343" rtl="0" eaLnBrk="1" latinLnBrk="0" hangingPunct="1">
                        <a:defRPr sz="1500" kern="1200">
                          <a:solidFill>
                            <a:schemeClr val="tx1"/>
                          </a:solidFill>
                          <a:latin typeface="Calibri"/>
                        </a:defRPr>
                      </a:lvl4pPr>
                      <a:lvl5pPr marL="1558686" algn="l" defTabSz="779343" rtl="0" eaLnBrk="1" latinLnBrk="0" hangingPunct="1">
                        <a:defRPr sz="1500" kern="1200">
                          <a:solidFill>
                            <a:schemeClr val="tx1"/>
                          </a:solidFill>
                          <a:latin typeface="Calibri"/>
                        </a:defRPr>
                      </a:lvl5pPr>
                      <a:lvl6pPr marL="1948358" algn="l" defTabSz="779343" rtl="0" eaLnBrk="1" latinLnBrk="0" hangingPunct="1">
                        <a:defRPr sz="1500" kern="1200">
                          <a:solidFill>
                            <a:schemeClr val="tx1"/>
                          </a:solidFill>
                          <a:latin typeface="Calibri"/>
                        </a:defRPr>
                      </a:lvl6pPr>
                      <a:lvl7pPr marL="2338029" algn="l" defTabSz="779343" rtl="0" eaLnBrk="1" latinLnBrk="0" hangingPunct="1">
                        <a:defRPr sz="1500" kern="1200">
                          <a:solidFill>
                            <a:schemeClr val="tx1"/>
                          </a:solidFill>
                          <a:latin typeface="Calibri"/>
                        </a:defRPr>
                      </a:lvl7pPr>
                      <a:lvl8pPr marL="2727701" algn="l" defTabSz="779343" rtl="0" eaLnBrk="1" latinLnBrk="0" hangingPunct="1">
                        <a:defRPr sz="1500" kern="1200">
                          <a:solidFill>
                            <a:schemeClr val="tx1"/>
                          </a:solidFill>
                          <a:latin typeface="Calibri"/>
                        </a:defRPr>
                      </a:lvl8pPr>
                      <a:lvl9pPr marL="3117372" algn="l" defTabSz="779343" rtl="0" eaLnBrk="1" latinLnBrk="0" hangingPunct="1">
                        <a:defRPr sz="1500" kern="1200">
                          <a:solidFill>
                            <a:schemeClr val="tx1"/>
                          </a:solidFill>
                          <a:latin typeface="Calibri"/>
                        </a:defRPr>
                      </a:lvl9pPr>
                    </a:lstStyle>
                    <a:p>
                      <a:pPr marL="174625" marR="0" lvl="0" indent="-174625"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fi-FI" sz="110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79343" rtl="0" eaLnBrk="1" latinLnBrk="0" hangingPunct="1">
                        <a:defRPr sz="1500" kern="1200">
                          <a:solidFill>
                            <a:schemeClr val="tx1"/>
                          </a:solidFill>
                          <a:latin typeface="Calibri"/>
                        </a:defRPr>
                      </a:lvl1pPr>
                      <a:lvl2pPr marL="389672" algn="l" defTabSz="779343" rtl="0" eaLnBrk="1" latinLnBrk="0" hangingPunct="1">
                        <a:defRPr sz="1500" kern="1200">
                          <a:solidFill>
                            <a:schemeClr val="tx1"/>
                          </a:solidFill>
                          <a:latin typeface="Calibri"/>
                        </a:defRPr>
                      </a:lvl2pPr>
                      <a:lvl3pPr marL="779343" algn="l" defTabSz="779343" rtl="0" eaLnBrk="1" latinLnBrk="0" hangingPunct="1">
                        <a:defRPr sz="1500" kern="1200">
                          <a:solidFill>
                            <a:schemeClr val="tx1"/>
                          </a:solidFill>
                          <a:latin typeface="Calibri"/>
                        </a:defRPr>
                      </a:lvl3pPr>
                      <a:lvl4pPr marL="1169015" algn="l" defTabSz="779343" rtl="0" eaLnBrk="1" latinLnBrk="0" hangingPunct="1">
                        <a:defRPr sz="1500" kern="1200">
                          <a:solidFill>
                            <a:schemeClr val="tx1"/>
                          </a:solidFill>
                          <a:latin typeface="Calibri"/>
                        </a:defRPr>
                      </a:lvl4pPr>
                      <a:lvl5pPr marL="1558686" algn="l" defTabSz="779343" rtl="0" eaLnBrk="1" latinLnBrk="0" hangingPunct="1">
                        <a:defRPr sz="1500" kern="1200">
                          <a:solidFill>
                            <a:schemeClr val="tx1"/>
                          </a:solidFill>
                          <a:latin typeface="Calibri"/>
                        </a:defRPr>
                      </a:lvl5pPr>
                      <a:lvl6pPr marL="1948358" algn="l" defTabSz="779343" rtl="0" eaLnBrk="1" latinLnBrk="0" hangingPunct="1">
                        <a:defRPr sz="1500" kern="1200">
                          <a:solidFill>
                            <a:schemeClr val="tx1"/>
                          </a:solidFill>
                          <a:latin typeface="Calibri"/>
                        </a:defRPr>
                      </a:lvl6pPr>
                      <a:lvl7pPr marL="2338029" algn="l" defTabSz="779343" rtl="0" eaLnBrk="1" latinLnBrk="0" hangingPunct="1">
                        <a:defRPr sz="1500" kern="1200">
                          <a:solidFill>
                            <a:schemeClr val="tx1"/>
                          </a:solidFill>
                          <a:latin typeface="Calibri"/>
                        </a:defRPr>
                      </a:lvl7pPr>
                      <a:lvl8pPr marL="2727701" algn="l" defTabSz="779343" rtl="0" eaLnBrk="1" latinLnBrk="0" hangingPunct="1">
                        <a:defRPr sz="1500" kern="1200">
                          <a:solidFill>
                            <a:schemeClr val="tx1"/>
                          </a:solidFill>
                          <a:latin typeface="Calibri"/>
                        </a:defRPr>
                      </a:lvl8pPr>
                      <a:lvl9pPr marL="3117372" algn="l" defTabSz="779343" rtl="0" eaLnBrk="1" latinLnBrk="0" hangingPunct="1">
                        <a:defRPr sz="1500" kern="1200">
                          <a:solidFill>
                            <a:schemeClr val="tx1"/>
                          </a:solidFill>
                          <a:latin typeface="Calibri"/>
                        </a:defRPr>
                      </a:lvl9pPr>
                    </a:lstStyle>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fi-FI" sz="110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kumimoji="0" lang="fi-FI" sz="110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kumimoji="0" lang="fi-FI" sz="110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kumimoji="0" lang="fi-FI" sz="110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79343" rtl="0" eaLnBrk="1" latinLnBrk="0" hangingPunct="1">
                        <a:defRPr sz="1500" kern="1200">
                          <a:solidFill>
                            <a:schemeClr val="tx1"/>
                          </a:solidFill>
                          <a:latin typeface="Calibri"/>
                        </a:defRPr>
                      </a:lvl1pPr>
                      <a:lvl2pPr marL="389672" algn="l" defTabSz="779343" rtl="0" eaLnBrk="1" latinLnBrk="0" hangingPunct="1">
                        <a:defRPr sz="1500" kern="1200">
                          <a:solidFill>
                            <a:schemeClr val="tx1"/>
                          </a:solidFill>
                          <a:latin typeface="Calibri"/>
                        </a:defRPr>
                      </a:lvl2pPr>
                      <a:lvl3pPr marL="779343" algn="l" defTabSz="779343" rtl="0" eaLnBrk="1" latinLnBrk="0" hangingPunct="1">
                        <a:defRPr sz="1500" kern="1200">
                          <a:solidFill>
                            <a:schemeClr val="tx1"/>
                          </a:solidFill>
                          <a:latin typeface="Calibri"/>
                        </a:defRPr>
                      </a:lvl3pPr>
                      <a:lvl4pPr marL="1169015" algn="l" defTabSz="779343" rtl="0" eaLnBrk="1" latinLnBrk="0" hangingPunct="1">
                        <a:defRPr sz="1500" kern="1200">
                          <a:solidFill>
                            <a:schemeClr val="tx1"/>
                          </a:solidFill>
                          <a:latin typeface="Calibri"/>
                        </a:defRPr>
                      </a:lvl4pPr>
                      <a:lvl5pPr marL="1558686" algn="l" defTabSz="779343" rtl="0" eaLnBrk="1" latinLnBrk="0" hangingPunct="1">
                        <a:defRPr sz="1500" kern="1200">
                          <a:solidFill>
                            <a:schemeClr val="tx1"/>
                          </a:solidFill>
                          <a:latin typeface="Calibri"/>
                        </a:defRPr>
                      </a:lvl5pPr>
                      <a:lvl6pPr marL="1948358" algn="l" defTabSz="779343" rtl="0" eaLnBrk="1" latinLnBrk="0" hangingPunct="1">
                        <a:defRPr sz="1500" kern="1200">
                          <a:solidFill>
                            <a:schemeClr val="tx1"/>
                          </a:solidFill>
                          <a:latin typeface="Calibri"/>
                        </a:defRPr>
                      </a:lvl6pPr>
                      <a:lvl7pPr marL="2338029" algn="l" defTabSz="779343" rtl="0" eaLnBrk="1" latinLnBrk="0" hangingPunct="1">
                        <a:defRPr sz="1500" kern="1200">
                          <a:solidFill>
                            <a:schemeClr val="tx1"/>
                          </a:solidFill>
                          <a:latin typeface="Calibri"/>
                        </a:defRPr>
                      </a:lvl7pPr>
                      <a:lvl8pPr marL="2727701" algn="l" defTabSz="779343" rtl="0" eaLnBrk="1" latinLnBrk="0" hangingPunct="1">
                        <a:defRPr sz="1500" kern="1200">
                          <a:solidFill>
                            <a:schemeClr val="tx1"/>
                          </a:solidFill>
                          <a:latin typeface="Calibri"/>
                        </a:defRPr>
                      </a:lvl8pPr>
                      <a:lvl9pPr marL="3117372" algn="l" defTabSz="779343" rtl="0" eaLnBrk="1" latinLnBrk="0" hangingPunct="1">
                        <a:defRPr sz="1500" kern="1200">
                          <a:solidFill>
                            <a:schemeClr val="tx1"/>
                          </a:solidFill>
                          <a:latin typeface="Calibri"/>
                        </a:defRPr>
                      </a:lvl9pPr>
                    </a:lstStyle>
                    <a:p>
                      <a:pPr marL="185738" marR="0" lvl="0" indent="-185738" algn="l" defTabSz="914400" rtl="0" eaLnBrk="0" fontAlgn="base" latinLnBrk="0" hangingPunct="0">
                        <a:lnSpc>
                          <a:spcPct val="100000"/>
                        </a:lnSpc>
                        <a:spcBef>
                          <a:spcPts val="0"/>
                        </a:spcBef>
                        <a:spcAft>
                          <a:spcPct val="0"/>
                        </a:spcAft>
                        <a:buClrTx/>
                        <a:buSzTx/>
                        <a:buFont typeface="+mj-lt"/>
                        <a:buNone/>
                        <a:tabLst/>
                        <a:defRPr/>
                      </a:pPr>
                      <a:endParaRPr kumimoji="0" lang="fi-FI" sz="1100" b="0" i="1" u="none" strike="noStrike" kern="1200" cap="none" normalizeH="0" baseline="0" dirty="0">
                        <a:ln>
                          <a:noFill/>
                        </a:ln>
                        <a:solidFill>
                          <a:srgbClr val="0070C0"/>
                        </a:solidFill>
                        <a:effectLst/>
                        <a:latin typeface="Arial Narrow" panose="020B0606020202030204" pitchFamily="34" charset="0"/>
                        <a:ea typeface="ＭＳ Ｐゴシック" pitchFamily="-65" charset="-128"/>
                        <a:cs typeface="+mn-cs"/>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6" name="Taulukko 1">
            <a:extLst>
              <a:ext uri="{FF2B5EF4-FFF2-40B4-BE49-F238E27FC236}">
                <a16:creationId xmlns:a16="http://schemas.microsoft.com/office/drawing/2014/main" id="{F0E65164-AB8F-4A36-A15B-5D1A7D2C6C7A}"/>
              </a:ext>
            </a:extLst>
          </p:cNvPr>
          <p:cNvGraphicFramePr>
            <a:graphicFrameLocks noGrp="1"/>
          </p:cNvGraphicFramePr>
          <p:nvPr/>
        </p:nvGraphicFramePr>
        <p:xfrm>
          <a:off x="188801" y="3281694"/>
          <a:ext cx="8632654" cy="1249680"/>
        </p:xfrm>
        <a:graphic>
          <a:graphicData uri="http://schemas.openxmlformats.org/drawingml/2006/table">
            <a:tbl>
              <a:tblPr firstRow="1" bandRow="1">
                <a:tableStyleId>{F5AB1C69-6EDB-4FF4-983F-18BD219EF322}</a:tableStyleId>
              </a:tblPr>
              <a:tblGrid>
                <a:gridCol w="4326755">
                  <a:extLst>
                    <a:ext uri="{9D8B030D-6E8A-4147-A177-3AD203B41FA5}">
                      <a16:colId xmlns:a16="http://schemas.microsoft.com/office/drawing/2014/main" val="20000"/>
                    </a:ext>
                  </a:extLst>
                </a:gridCol>
                <a:gridCol w="4305899">
                  <a:extLst>
                    <a:ext uri="{9D8B030D-6E8A-4147-A177-3AD203B41FA5}">
                      <a16:colId xmlns:a16="http://schemas.microsoft.com/office/drawing/2014/main" val="20001"/>
                    </a:ext>
                  </a:extLst>
                </a:gridCol>
              </a:tblGrid>
              <a:tr h="20939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u="none" strike="noStrike" kern="1200" cap="none" normalizeH="0" baseline="0" dirty="0">
                          <a:ln>
                            <a:noFill/>
                          </a:ln>
                          <a:solidFill>
                            <a:schemeClr val="lt1"/>
                          </a:solidFill>
                          <a:effectLst/>
                          <a:latin typeface="+mn-lt"/>
                          <a:ea typeface="+mn-ea"/>
                          <a:cs typeface="+mn-cs"/>
                        </a:rPr>
                        <a:t>Indikaattorit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1" u="none" strike="noStrike" kern="1200" cap="none" normalizeH="0" baseline="0" dirty="0">
                        <a:ln>
                          <a:noFill/>
                        </a:ln>
                        <a:solidFill>
                          <a:schemeClr val="lt1"/>
                        </a:solidFill>
                        <a:effectLst/>
                        <a:latin typeface="+mn-lt"/>
                        <a:ea typeface="+mn-ea"/>
                        <a:cs typeface="+mn-cs"/>
                      </a:endParaRPr>
                    </a:p>
                  </a:txBody>
                  <a:tcPr>
                    <a:solidFill>
                      <a:schemeClr val="accent1">
                        <a:lumMod val="50000"/>
                      </a:schemeClr>
                    </a:solidFill>
                  </a:tcPr>
                </a:tc>
                <a:extLst>
                  <a:ext uri="{0D108BD9-81ED-4DB2-BD59-A6C34878D82A}">
                    <a16:rowId xmlns:a16="http://schemas.microsoft.com/office/drawing/2014/main" val="10000"/>
                  </a:ext>
                </a:extLst>
              </a:tr>
              <a:tr h="2093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u="none" strike="noStrike" kern="1200" cap="none" normalizeH="0" baseline="0" dirty="0">
                          <a:ln>
                            <a:noFill/>
                          </a:ln>
                          <a:solidFill>
                            <a:schemeClr val="lt1"/>
                          </a:solidFill>
                          <a:effectLst/>
                          <a:latin typeface="+mn-lt"/>
                          <a:ea typeface="+mn-ea"/>
                          <a:cs typeface="+mn-cs"/>
                        </a:rPr>
                        <a:t>Avainindikaattorit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u="none" strike="noStrike" kern="1200" cap="none" normalizeH="0" baseline="0" dirty="0">
                          <a:ln>
                            <a:noFill/>
                          </a:ln>
                          <a:solidFill>
                            <a:schemeClr val="lt1"/>
                          </a:solidFill>
                          <a:effectLst/>
                          <a:latin typeface="+mn-lt"/>
                          <a:ea typeface="+mn-ea"/>
                          <a:cs typeface="+mn-cs"/>
                        </a:rPr>
                        <a:t>Tiekarttaindikaattorit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1"/>
                  </a:ext>
                </a:extLst>
              </a:tr>
              <a:tr h="424025">
                <a:tc>
                  <a: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fi-FI" sz="1200" kern="1200" dirty="0">
                          <a:solidFill>
                            <a:schemeClr val="dk1"/>
                          </a:solidFill>
                          <a:effectLst/>
                          <a:latin typeface="+mn-lt"/>
                          <a:ea typeface="+mn-ea"/>
                          <a:cs typeface="+mn-cs"/>
                        </a:rPr>
                        <a:t>biohajoavan yhdyskuntajätteen määrä</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fi-FI" sz="1200" kern="1200" dirty="0">
                          <a:solidFill>
                            <a:schemeClr val="dk1"/>
                          </a:solidFill>
                          <a:effectLst/>
                          <a:latin typeface="+mn-lt"/>
                          <a:ea typeface="+mn-ea"/>
                          <a:cs typeface="+mn-cs"/>
                        </a:rPr>
                        <a:t>kompostoidun ja mädätetyn biohajoavan yhdyskuntajätteen määrä</a:t>
                      </a:r>
                      <a:endParaRPr kumimoji="0" lang="fi-FI" sz="105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fi-FI" sz="105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fi-FI" sz="105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5007857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0758CD-B9A8-4FA8-BC7C-1D47BDD869A9}"/>
              </a:ext>
            </a:extLst>
          </p:cNvPr>
          <p:cNvSpPr>
            <a:spLocks noGrp="1"/>
          </p:cNvSpPr>
          <p:nvPr>
            <p:ph type="dt" sz="half" idx="2"/>
          </p:nvPr>
        </p:nvSpPr>
        <p:spPr/>
        <p:txBody>
          <a:bodyPr/>
          <a:lstStyle/>
          <a:p>
            <a:fld id="{A5E697A1-3F13-4B58-9FC9-411EEC634510}" type="datetime1">
              <a:rPr lang="fi-FI" smtClean="0"/>
              <a:pPr/>
              <a:t>13.4.2021</a:t>
            </a:fld>
            <a:endParaRPr lang="fi-FI" dirty="0"/>
          </a:p>
        </p:txBody>
      </p:sp>
      <p:sp>
        <p:nvSpPr>
          <p:cNvPr id="3" name="Slide Number Placeholder 2">
            <a:extLst>
              <a:ext uri="{FF2B5EF4-FFF2-40B4-BE49-F238E27FC236}">
                <a16:creationId xmlns:a16="http://schemas.microsoft.com/office/drawing/2014/main" id="{CD528AE9-6584-4E1E-87C6-CEAEB38FA4D2}"/>
              </a:ext>
            </a:extLst>
          </p:cNvPr>
          <p:cNvSpPr>
            <a:spLocks noGrp="1"/>
          </p:cNvSpPr>
          <p:nvPr>
            <p:ph type="sldNum" sz="quarter" idx="4"/>
          </p:nvPr>
        </p:nvSpPr>
        <p:spPr/>
        <p:txBody>
          <a:bodyPr/>
          <a:lstStyle/>
          <a:p>
            <a:fld id="{24342B02-74FC-4320-A08D-C58DA89F77A2}" type="slidenum">
              <a:rPr lang="fi-FI" smtClean="0"/>
              <a:pPr/>
              <a:t>23</a:t>
            </a:fld>
            <a:endParaRPr lang="fi-FI" dirty="0"/>
          </a:p>
        </p:txBody>
      </p:sp>
      <p:sp>
        <p:nvSpPr>
          <p:cNvPr id="4" name="Text Placeholder 3">
            <a:extLst>
              <a:ext uri="{FF2B5EF4-FFF2-40B4-BE49-F238E27FC236}">
                <a16:creationId xmlns:a16="http://schemas.microsoft.com/office/drawing/2014/main" id="{174C12A1-5980-4052-B6D8-C3F07B689A9C}"/>
              </a:ext>
            </a:extLst>
          </p:cNvPr>
          <p:cNvSpPr>
            <a:spLocks noGrp="1"/>
          </p:cNvSpPr>
          <p:nvPr>
            <p:ph type="body" sz="quarter" idx="15"/>
          </p:nvPr>
        </p:nvSpPr>
        <p:spPr/>
        <p:txBody>
          <a:bodyPr/>
          <a:lstStyle/>
          <a:p>
            <a:endParaRPr lang="fi-FI"/>
          </a:p>
        </p:txBody>
      </p:sp>
      <p:graphicFrame>
        <p:nvGraphicFramePr>
          <p:cNvPr id="5" name="Sisällön paikkamerkki 9">
            <a:extLst>
              <a:ext uri="{FF2B5EF4-FFF2-40B4-BE49-F238E27FC236}">
                <a16:creationId xmlns:a16="http://schemas.microsoft.com/office/drawing/2014/main" id="{7FDDF095-093B-456F-91C7-A317E6222A42}"/>
              </a:ext>
            </a:extLst>
          </p:cNvPr>
          <p:cNvGraphicFramePr>
            <a:graphicFrameLocks/>
          </p:cNvGraphicFramePr>
          <p:nvPr>
            <p:extLst>
              <p:ext uri="{D42A27DB-BD31-4B8C-83A1-F6EECF244321}">
                <p14:modId xmlns:p14="http://schemas.microsoft.com/office/powerpoint/2010/main" val="3040375807"/>
              </p:ext>
            </p:extLst>
          </p:nvPr>
        </p:nvGraphicFramePr>
        <p:xfrm>
          <a:off x="276225" y="392676"/>
          <a:ext cx="8553450" cy="2257797"/>
        </p:xfrm>
        <a:graphic>
          <a:graphicData uri="http://schemas.openxmlformats.org/drawingml/2006/table">
            <a:tbl>
              <a:tblPr firstRow="1" bandRow="1">
                <a:tableStyleId>{F5AB1C69-6EDB-4FF4-983F-18BD219EF322}</a:tableStyleId>
              </a:tblPr>
              <a:tblGrid>
                <a:gridCol w="6896182">
                  <a:extLst>
                    <a:ext uri="{9D8B030D-6E8A-4147-A177-3AD203B41FA5}">
                      <a16:colId xmlns:a16="http://schemas.microsoft.com/office/drawing/2014/main" val="20000"/>
                    </a:ext>
                  </a:extLst>
                </a:gridCol>
                <a:gridCol w="1657268">
                  <a:extLst>
                    <a:ext uri="{9D8B030D-6E8A-4147-A177-3AD203B41FA5}">
                      <a16:colId xmlns:a16="http://schemas.microsoft.com/office/drawing/2014/main" val="20001"/>
                    </a:ext>
                  </a:extLst>
                </a:gridCol>
              </a:tblGrid>
              <a:tr h="371475">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i-FI" sz="1600" b="1" u="none" strike="noStrike" kern="1200" cap="none" normalizeH="0" baseline="0" dirty="0">
                          <a:ln>
                            <a:noFill/>
                          </a:ln>
                          <a:solidFill>
                            <a:schemeClr val="lt1"/>
                          </a:solidFill>
                          <a:effectLst/>
                          <a:latin typeface="+mn-lt"/>
                          <a:ea typeface="+mn-ea"/>
                          <a:cs typeface="+mn-cs"/>
                        </a:rPr>
                        <a:t>Painopiste: </a:t>
                      </a:r>
                      <a:r>
                        <a:rPr kumimoji="0" lang="fi-FI" sz="1600" b="1" i="0" u="none" strike="noStrike" cap="none" normalizeH="0" baseline="0" dirty="0">
                          <a:ln>
                            <a:noFill/>
                          </a:ln>
                          <a:solidFill>
                            <a:schemeClr val="bg1"/>
                          </a:solidFill>
                          <a:effectLst/>
                          <a:latin typeface="Calibri" panose="020F0502020204030204" pitchFamily="34" charset="0"/>
                          <a:ea typeface="ＭＳ Ｐゴシック" pitchFamily="-65" charset="-128"/>
                        </a:rPr>
                        <a:t>Biohajoavat jätteet ja ravinteiden kierto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i-FI" dirty="0"/>
                    </a:p>
                  </a:txBody>
                  <a:tcPr/>
                </a:tc>
                <a:extLst>
                  <a:ext uri="{0D108BD9-81ED-4DB2-BD59-A6C34878D82A}">
                    <a16:rowId xmlns:a16="http://schemas.microsoft.com/office/drawing/2014/main" val="10000"/>
                  </a:ext>
                </a:extLst>
              </a:tr>
              <a:tr h="628774">
                <a:tc>
                  <a:txBody>
                    <a:bodyPr/>
                    <a:lstStyle/>
                    <a:p>
                      <a:r>
                        <a:rPr kumimoji="0" lang="fi-FI" sz="1600" b="1" u="none" strike="noStrike" kern="1200" cap="none" normalizeH="0" baseline="0" dirty="0">
                          <a:ln>
                            <a:noFill/>
                          </a:ln>
                          <a:solidFill>
                            <a:schemeClr val="lt1"/>
                          </a:solidFill>
                          <a:effectLst/>
                          <a:latin typeface="+mn-lt"/>
                          <a:ea typeface="+mn-ea"/>
                          <a:cs typeface="+mn-cs"/>
                        </a:rPr>
                        <a:t>Välittömästi 2021-2023 toteuttavat tavoitetilaan liittyvät toimenpiteet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kumimoji="0" lang="fi-FI" sz="1600" b="1" u="none" strike="noStrike" kern="1200" cap="none" normalizeH="0" baseline="0" dirty="0">
                          <a:ln>
                            <a:noFill/>
                          </a:ln>
                          <a:solidFill>
                            <a:schemeClr val="lt1"/>
                          </a:solidFill>
                          <a:effectLst/>
                          <a:latin typeface="+mn-lt"/>
                          <a:ea typeface="+mn-ea"/>
                          <a:cs typeface="+mn-cs"/>
                        </a:rPr>
                        <a:t>Vastuutahot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1"/>
                  </a:ext>
                </a:extLst>
              </a:tr>
              <a:tr h="628774">
                <a:tc>
                  <a:txBody>
                    <a:bodyPr/>
                    <a:lstStyle/>
                    <a:p>
                      <a:endParaRPr lang="fi-FI" dirty="0">
                        <a:solidFill>
                          <a:schemeClr val="accent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i-FI" dirty="0">
                        <a:solidFill>
                          <a:schemeClr val="accent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28774">
                <a:tc>
                  <a:txBody>
                    <a:bodyPr/>
                    <a:lstStyle/>
                    <a:p>
                      <a:endParaRPr lang="fi-FI" dirty="0">
                        <a:solidFill>
                          <a:schemeClr val="accent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i-FI" dirty="0">
                        <a:solidFill>
                          <a:schemeClr val="accent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6" name="Taulukko 1">
            <a:extLst>
              <a:ext uri="{FF2B5EF4-FFF2-40B4-BE49-F238E27FC236}">
                <a16:creationId xmlns:a16="http://schemas.microsoft.com/office/drawing/2014/main" id="{569F33EF-05BF-434D-9A42-45C0675DC3A5}"/>
              </a:ext>
            </a:extLst>
          </p:cNvPr>
          <p:cNvGraphicFramePr>
            <a:graphicFrameLocks noGrp="1"/>
          </p:cNvGraphicFramePr>
          <p:nvPr/>
        </p:nvGraphicFramePr>
        <p:xfrm>
          <a:off x="276226" y="3097779"/>
          <a:ext cx="8553450" cy="1249680"/>
        </p:xfrm>
        <a:graphic>
          <a:graphicData uri="http://schemas.openxmlformats.org/drawingml/2006/table">
            <a:tbl>
              <a:tblPr firstRow="1" bandRow="1">
                <a:tableStyleId>{F5AB1C69-6EDB-4FF4-983F-18BD219EF322}</a:tableStyleId>
              </a:tblPr>
              <a:tblGrid>
                <a:gridCol w="4295774">
                  <a:extLst>
                    <a:ext uri="{9D8B030D-6E8A-4147-A177-3AD203B41FA5}">
                      <a16:colId xmlns:a16="http://schemas.microsoft.com/office/drawing/2014/main" val="20000"/>
                    </a:ext>
                  </a:extLst>
                </a:gridCol>
                <a:gridCol w="4257676">
                  <a:extLst>
                    <a:ext uri="{9D8B030D-6E8A-4147-A177-3AD203B41FA5}">
                      <a16:colId xmlns:a16="http://schemas.microsoft.com/office/drawing/2014/main" val="20001"/>
                    </a:ext>
                  </a:extLst>
                </a:gridCol>
              </a:tblGrid>
              <a:tr h="20939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u="none" strike="noStrike" kern="1200" cap="none" normalizeH="0" baseline="0" dirty="0">
                          <a:ln>
                            <a:noFill/>
                          </a:ln>
                          <a:solidFill>
                            <a:schemeClr val="lt1"/>
                          </a:solidFill>
                          <a:effectLst/>
                          <a:latin typeface="+mn-lt"/>
                          <a:ea typeface="+mn-ea"/>
                          <a:cs typeface="+mn-cs"/>
                        </a:rPr>
                        <a:t>Indikaattorit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1" u="none" strike="noStrike" kern="1200" cap="none" normalizeH="0" baseline="0" dirty="0">
                        <a:ln>
                          <a:noFill/>
                        </a:ln>
                        <a:solidFill>
                          <a:schemeClr val="lt1"/>
                        </a:solidFill>
                        <a:effectLst/>
                        <a:latin typeface="+mn-lt"/>
                        <a:ea typeface="+mn-ea"/>
                        <a:cs typeface="+mn-cs"/>
                      </a:endParaRPr>
                    </a:p>
                  </a:txBody>
                  <a:tcPr>
                    <a:solidFill>
                      <a:schemeClr val="accent1">
                        <a:lumMod val="50000"/>
                      </a:schemeClr>
                    </a:solidFill>
                  </a:tcPr>
                </a:tc>
                <a:extLst>
                  <a:ext uri="{0D108BD9-81ED-4DB2-BD59-A6C34878D82A}">
                    <a16:rowId xmlns:a16="http://schemas.microsoft.com/office/drawing/2014/main" val="10000"/>
                  </a:ext>
                </a:extLst>
              </a:tr>
              <a:tr h="2093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u="none" strike="noStrike" kern="1200" cap="none" normalizeH="0" baseline="0" dirty="0">
                          <a:ln>
                            <a:noFill/>
                          </a:ln>
                          <a:solidFill>
                            <a:schemeClr val="lt1"/>
                          </a:solidFill>
                          <a:effectLst/>
                          <a:latin typeface="+mn-lt"/>
                          <a:ea typeface="+mn-ea"/>
                          <a:cs typeface="+mn-cs"/>
                        </a:rPr>
                        <a:t>Avainindikaattorit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u="none" strike="noStrike" kern="1200" cap="none" normalizeH="0" baseline="0" dirty="0">
                          <a:ln>
                            <a:noFill/>
                          </a:ln>
                          <a:solidFill>
                            <a:schemeClr val="lt1"/>
                          </a:solidFill>
                          <a:effectLst/>
                          <a:latin typeface="+mn-lt"/>
                          <a:ea typeface="+mn-ea"/>
                          <a:cs typeface="+mn-cs"/>
                        </a:rPr>
                        <a:t>Tiekarttaindikaattorit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1"/>
                  </a:ext>
                </a:extLst>
              </a:tr>
              <a:tr h="424025">
                <a:tc>
                  <a: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fi-FI" sz="1200" kern="1200" dirty="0">
                          <a:solidFill>
                            <a:schemeClr val="dk1"/>
                          </a:solidFill>
                          <a:effectLst/>
                          <a:latin typeface="+mn-lt"/>
                          <a:ea typeface="+mn-ea"/>
                          <a:cs typeface="+mn-cs"/>
                        </a:rPr>
                        <a:t>biohajoavan yhdyskuntajätteen määrä</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fi-FI" sz="1200" kern="1200" dirty="0">
                          <a:solidFill>
                            <a:schemeClr val="dk1"/>
                          </a:solidFill>
                          <a:effectLst/>
                          <a:latin typeface="+mn-lt"/>
                          <a:ea typeface="+mn-ea"/>
                          <a:cs typeface="+mn-cs"/>
                        </a:rPr>
                        <a:t>kompostoidun ja mädätetyn biohajoavan yhdyskuntajätteen määrä</a:t>
                      </a:r>
                      <a:endParaRPr kumimoji="0" lang="fi-FI" sz="105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fi-FI" sz="105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fi-FI" sz="105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6886038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0758CD-B9A8-4FA8-BC7C-1D47BDD869A9}"/>
              </a:ext>
            </a:extLst>
          </p:cNvPr>
          <p:cNvSpPr>
            <a:spLocks noGrp="1"/>
          </p:cNvSpPr>
          <p:nvPr>
            <p:ph type="dt" sz="half" idx="2"/>
          </p:nvPr>
        </p:nvSpPr>
        <p:spPr/>
        <p:txBody>
          <a:bodyPr/>
          <a:lstStyle/>
          <a:p>
            <a:fld id="{A5E697A1-3F13-4B58-9FC9-411EEC634510}" type="datetime1">
              <a:rPr lang="fi-FI" smtClean="0"/>
              <a:pPr/>
              <a:t>13.4.2021</a:t>
            </a:fld>
            <a:endParaRPr lang="fi-FI" dirty="0"/>
          </a:p>
        </p:txBody>
      </p:sp>
      <p:sp>
        <p:nvSpPr>
          <p:cNvPr id="3" name="Slide Number Placeholder 2">
            <a:extLst>
              <a:ext uri="{FF2B5EF4-FFF2-40B4-BE49-F238E27FC236}">
                <a16:creationId xmlns:a16="http://schemas.microsoft.com/office/drawing/2014/main" id="{CD528AE9-6584-4E1E-87C6-CEAEB38FA4D2}"/>
              </a:ext>
            </a:extLst>
          </p:cNvPr>
          <p:cNvSpPr>
            <a:spLocks noGrp="1"/>
          </p:cNvSpPr>
          <p:nvPr>
            <p:ph type="sldNum" sz="quarter" idx="4"/>
          </p:nvPr>
        </p:nvSpPr>
        <p:spPr/>
        <p:txBody>
          <a:bodyPr/>
          <a:lstStyle/>
          <a:p>
            <a:fld id="{24342B02-74FC-4320-A08D-C58DA89F77A2}" type="slidenum">
              <a:rPr lang="fi-FI" smtClean="0"/>
              <a:pPr/>
              <a:t>24</a:t>
            </a:fld>
            <a:endParaRPr lang="fi-FI" dirty="0"/>
          </a:p>
        </p:txBody>
      </p:sp>
      <p:sp>
        <p:nvSpPr>
          <p:cNvPr id="4" name="Text Placeholder 3">
            <a:extLst>
              <a:ext uri="{FF2B5EF4-FFF2-40B4-BE49-F238E27FC236}">
                <a16:creationId xmlns:a16="http://schemas.microsoft.com/office/drawing/2014/main" id="{174C12A1-5980-4052-B6D8-C3F07B689A9C}"/>
              </a:ext>
            </a:extLst>
          </p:cNvPr>
          <p:cNvSpPr>
            <a:spLocks noGrp="1"/>
          </p:cNvSpPr>
          <p:nvPr>
            <p:ph type="body" sz="quarter" idx="15"/>
          </p:nvPr>
        </p:nvSpPr>
        <p:spPr/>
        <p:txBody>
          <a:bodyPr/>
          <a:lstStyle/>
          <a:p>
            <a:endParaRPr lang="fi-FI"/>
          </a:p>
        </p:txBody>
      </p:sp>
      <p:graphicFrame>
        <p:nvGraphicFramePr>
          <p:cNvPr id="5" name="Sisällön paikkamerkki 5">
            <a:extLst>
              <a:ext uri="{FF2B5EF4-FFF2-40B4-BE49-F238E27FC236}">
                <a16:creationId xmlns:a16="http://schemas.microsoft.com/office/drawing/2014/main" id="{8A3E903E-7C40-4DA7-890B-32251B940074}"/>
              </a:ext>
            </a:extLst>
          </p:cNvPr>
          <p:cNvGraphicFramePr>
            <a:graphicFrameLocks/>
          </p:cNvGraphicFramePr>
          <p:nvPr>
            <p:extLst>
              <p:ext uri="{D42A27DB-BD31-4B8C-83A1-F6EECF244321}">
                <p14:modId xmlns:p14="http://schemas.microsoft.com/office/powerpoint/2010/main" val="3065836437"/>
              </p:ext>
            </p:extLst>
          </p:nvPr>
        </p:nvGraphicFramePr>
        <p:xfrm>
          <a:off x="188801" y="41724"/>
          <a:ext cx="8632652" cy="3281057"/>
        </p:xfrm>
        <a:graphic>
          <a:graphicData uri="http://schemas.openxmlformats.org/drawingml/2006/table">
            <a:tbl>
              <a:tblPr firstRow="1" bandRow="1">
                <a:tableStyleId>{F5AB1C69-6EDB-4FF4-983F-18BD219EF322}</a:tableStyleId>
              </a:tblPr>
              <a:tblGrid>
                <a:gridCol w="2158163">
                  <a:extLst>
                    <a:ext uri="{9D8B030D-6E8A-4147-A177-3AD203B41FA5}">
                      <a16:colId xmlns:a16="http://schemas.microsoft.com/office/drawing/2014/main" val="20001"/>
                    </a:ext>
                  </a:extLst>
                </a:gridCol>
                <a:gridCol w="2158163">
                  <a:extLst>
                    <a:ext uri="{9D8B030D-6E8A-4147-A177-3AD203B41FA5}">
                      <a16:colId xmlns:a16="http://schemas.microsoft.com/office/drawing/2014/main" val="20002"/>
                    </a:ext>
                  </a:extLst>
                </a:gridCol>
                <a:gridCol w="2158163">
                  <a:extLst>
                    <a:ext uri="{9D8B030D-6E8A-4147-A177-3AD203B41FA5}">
                      <a16:colId xmlns:a16="http://schemas.microsoft.com/office/drawing/2014/main" val="2516633407"/>
                    </a:ext>
                  </a:extLst>
                </a:gridCol>
                <a:gridCol w="2158163">
                  <a:extLst>
                    <a:ext uri="{9D8B030D-6E8A-4147-A177-3AD203B41FA5}">
                      <a16:colId xmlns:a16="http://schemas.microsoft.com/office/drawing/2014/main" val="20004"/>
                    </a:ext>
                  </a:extLst>
                </a:gridCol>
              </a:tblGrid>
              <a:tr h="324539">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cap="none" normalizeH="0" baseline="0" dirty="0">
                          <a:ln>
                            <a:noFill/>
                          </a:ln>
                          <a:solidFill>
                            <a:schemeClr val="bg1"/>
                          </a:solidFill>
                          <a:effectLst/>
                          <a:latin typeface="Calibri" panose="020F0502020204030204" pitchFamily="34" charset="0"/>
                          <a:ea typeface="ＭＳ Ｐゴシック" pitchFamily="-65" charset="-128"/>
                        </a:rPr>
                        <a:t>Painopiste: Sähkö- ja elektroniikkaromu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cap="none" normalizeH="0" baseline="0" dirty="0">
                        <a:ln>
                          <a:noFill/>
                        </a:ln>
                        <a:solidFill>
                          <a:schemeClr val="accent5"/>
                        </a:solidFill>
                        <a:effectLst/>
                        <a:latin typeface="Calibri" panose="020F0502020204030204" pitchFamily="34" charset="0"/>
                        <a:ea typeface="ＭＳ Ｐゴシック" pitchFamily="-65" charset="-128"/>
                      </a:endParaRPr>
                    </a:p>
                  </a:txBody>
                  <a:tcPr/>
                </a:tc>
                <a:tc hMerge="1">
                  <a:txBody>
                    <a:bodyPr/>
                    <a:lstStyle/>
                    <a:p>
                      <a:endParaRPr lang="fi-FI"/>
                    </a:p>
                  </a:txBody>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i-FI" sz="1400" b="1" i="0" u="none" strike="noStrike" cap="none" normalizeH="0" baseline="0" dirty="0">
                        <a:ln>
                          <a:noFill/>
                        </a:ln>
                        <a:solidFill>
                          <a:schemeClr val="accent5"/>
                        </a:solidFill>
                        <a:effectLst/>
                        <a:latin typeface="Calibri" panose="020F0502020204030204" pitchFamily="34" charset="0"/>
                        <a:ea typeface="ＭＳ Ｐゴシック" pitchFamily="-65" charset="-128"/>
                      </a:endParaRPr>
                    </a:p>
                  </a:txBody>
                  <a:tcPr/>
                </a:tc>
                <a:extLst>
                  <a:ext uri="{0D108BD9-81ED-4DB2-BD59-A6C34878D82A}">
                    <a16:rowId xmlns:a16="http://schemas.microsoft.com/office/drawing/2014/main" val="10000"/>
                  </a:ext>
                </a:extLst>
              </a:tr>
              <a:tr h="6685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u="none" strike="noStrike" cap="none" normalizeH="0" baseline="0" dirty="0">
                          <a:ln>
                            <a:noFill/>
                          </a:ln>
                          <a:solidFill>
                            <a:schemeClr val="accent1">
                              <a:lumMod val="50000"/>
                            </a:schemeClr>
                          </a:solidFill>
                          <a:effectLst/>
                        </a:rPr>
                        <a:t>Toimenpiteet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u="none" strike="noStrike" cap="none" normalizeH="0" baseline="0" dirty="0">
                          <a:ln>
                            <a:noFill/>
                          </a:ln>
                          <a:solidFill>
                            <a:schemeClr val="accent1">
                              <a:lumMod val="50000"/>
                            </a:schemeClr>
                          </a:solidFill>
                          <a:effectLst/>
                        </a:rPr>
                        <a:t>2021-2023</a:t>
                      </a:r>
                      <a:endParaRPr kumimoji="0" lang="fi-FI" sz="1400" b="1" i="0" u="none" strike="noStrike" cap="none" normalizeH="0" baseline="0" dirty="0">
                        <a:ln>
                          <a:noFill/>
                        </a:ln>
                        <a:solidFill>
                          <a:schemeClr val="accent1">
                            <a:lumMod val="50000"/>
                          </a:schemeClr>
                        </a:solidFill>
                        <a:effectLst/>
                        <a:latin typeface="Calibri" panose="020F0502020204030204" pitchFamily="34" charset="0"/>
                        <a:ea typeface="ＭＳ Ｐゴシック" pitchFamily="-65"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u="none" strike="noStrike" cap="none" normalizeH="0" baseline="0" dirty="0">
                          <a:ln>
                            <a:noFill/>
                          </a:ln>
                          <a:solidFill>
                            <a:schemeClr val="accent1">
                              <a:lumMod val="50000"/>
                            </a:schemeClr>
                          </a:solidFill>
                          <a:effectLst/>
                        </a:rPr>
                        <a:t>Toimenpiteet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u="none" strike="noStrike" cap="none" normalizeH="0" baseline="0" dirty="0">
                          <a:ln>
                            <a:noFill/>
                          </a:ln>
                          <a:solidFill>
                            <a:schemeClr val="accent1">
                              <a:lumMod val="50000"/>
                            </a:schemeClr>
                          </a:solidFill>
                          <a:effectLst/>
                        </a:rPr>
                        <a:t>2023-2025</a:t>
                      </a:r>
                      <a:endParaRPr kumimoji="0" lang="fi-FI" sz="1400" b="1" i="0" u="none" strike="noStrike" cap="none" normalizeH="0" baseline="0" dirty="0">
                        <a:ln>
                          <a:noFill/>
                        </a:ln>
                        <a:solidFill>
                          <a:schemeClr val="accent1">
                            <a:lumMod val="50000"/>
                          </a:schemeClr>
                        </a:solidFill>
                        <a:effectLst/>
                        <a:latin typeface="Calibri" panose="020F0502020204030204" pitchFamily="34" charset="0"/>
                        <a:ea typeface="ＭＳ Ｐゴシック" pitchFamily="-65"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u="none" strike="noStrike" cap="none" normalizeH="0" baseline="0" dirty="0">
                          <a:ln>
                            <a:noFill/>
                          </a:ln>
                          <a:solidFill>
                            <a:schemeClr val="accent1">
                              <a:lumMod val="50000"/>
                            </a:schemeClr>
                          </a:solidFill>
                          <a:effectLst/>
                        </a:rPr>
                        <a:t>Toimenpiteet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u="none" strike="noStrike" cap="none" normalizeH="0" baseline="0" dirty="0">
                          <a:ln>
                            <a:noFill/>
                          </a:ln>
                          <a:solidFill>
                            <a:schemeClr val="accent1">
                              <a:lumMod val="50000"/>
                            </a:schemeClr>
                          </a:solidFill>
                          <a:effectLst/>
                        </a:rPr>
                        <a:t>2025-2035</a:t>
                      </a:r>
                      <a:endParaRPr kumimoji="0" lang="fi-FI" sz="1400" b="1" i="0" u="none" strike="noStrike" cap="none" normalizeH="0" baseline="0" dirty="0">
                        <a:ln>
                          <a:noFill/>
                        </a:ln>
                        <a:solidFill>
                          <a:schemeClr val="accent1">
                            <a:lumMod val="50000"/>
                          </a:schemeClr>
                        </a:solidFill>
                        <a:effectLst/>
                        <a:latin typeface="Calibri" panose="020F0502020204030204" pitchFamily="34" charset="0"/>
                        <a:ea typeface="ＭＳ Ｐゴシック" pitchFamily="-65"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i-FI" sz="1600" b="0" i="0" u="none" strike="noStrike" cap="none" normalizeH="0" baseline="0" dirty="0">
                          <a:ln>
                            <a:noFill/>
                          </a:ln>
                          <a:solidFill>
                            <a:schemeClr val="tx2"/>
                          </a:solidFill>
                          <a:effectLst/>
                        </a:rPr>
                        <a:t>Tavoitteet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i-FI" sz="1600" b="0" i="0" u="none" strike="noStrike" cap="none" normalizeH="0" baseline="0" dirty="0">
                          <a:ln>
                            <a:noFill/>
                          </a:ln>
                          <a:solidFill>
                            <a:schemeClr val="tx2"/>
                          </a:solidFill>
                          <a:effectLst/>
                        </a:rPr>
                        <a:t>2021- 2035</a:t>
                      </a:r>
                      <a:endParaRPr kumimoji="0" lang="fi-FI" sz="1600" b="0" i="0" u="none" strike="noStrike" cap="none" normalizeH="0" baseline="0" dirty="0">
                        <a:ln>
                          <a:noFill/>
                        </a:ln>
                        <a:solidFill>
                          <a:schemeClr val="tx2"/>
                        </a:solidFill>
                        <a:effectLst/>
                        <a:latin typeface="Calibri" panose="020F0502020204030204" pitchFamily="34" charset="0"/>
                        <a:ea typeface="ＭＳ Ｐゴシック" pitchFamily="-65"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46747">
                <a:tc>
                  <a:txBody>
                    <a:bodyPr/>
                    <a:lstStyle>
                      <a:lvl1pPr marL="0" algn="l" defTabSz="779343" rtl="0" eaLnBrk="1" latinLnBrk="0" hangingPunct="1">
                        <a:defRPr sz="1500" kern="1200">
                          <a:solidFill>
                            <a:schemeClr val="tx1"/>
                          </a:solidFill>
                          <a:latin typeface="Calibri"/>
                        </a:defRPr>
                      </a:lvl1pPr>
                      <a:lvl2pPr marL="389672" algn="l" defTabSz="779343" rtl="0" eaLnBrk="1" latinLnBrk="0" hangingPunct="1">
                        <a:defRPr sz="1500" kern="1200">
                          <a:solidFill>
                            <a:schemeClr val="tx1"/>
                          </a:solidFill>
                          <a:latin typeface="Calibri"/>
                        </a:defRPr>
                      </a:lvl2pPr>
                      <a:lvl3pPr marL="779343" algn="l" defTabSz="779343" rtl="0" eaLnBrk="1" latinLnBrk="0" hangingPunct="1">
                        <a:defRPr sz="1500" kern="1200">
                          <a:solidFill>
                            <a:schemeClr val="tx1"/>
                          </a:solidFill>
                          <a:latin typeface="Calibri"/>
                        </a:defRPr>
                      </a:lvl3pPr>
                      <a:lvl4pPr marL="1169015" algn="l" defTabSz="779343" rtl="0" eaLnBrk="1" latinLnBrk="0" hangingPunct="1">
                        <a:defRPr sz="1500" kern="1200">
                          <a:solidFill>
                            <a:schemeClr val="tx1"/>
                          </a:solidFill>
                          <a:latin typeface="Calibri"/>
                        </a:defRPr>
                      </a:lvl4pPr>
                      <a:lvl5pPr marL="1558686" algn="l" defTabSz="779343" rtl="0" eaLnBrk="1" latinLnBrk="0" hangingPunct="1">
                        <a:defRPr sz="1500" kern="1200">
                          <a:solidFill>
                            <a:schemeClr val="tx1"/>
                          </a:solidFill>
                          <a:latin typeface="Calibri"/>
                        </a:defRPr>
                      </a:lvl5pPr>
                      <a:lvl6pPr marL="1948358" algn="l" defTabSz="779343" rtl="0" eaLnBrk="1" latinLnBrk="0" hangingPunct="1">
                        <a:defRPr sz="1500" kern="1200">
                          <a:solidFill>
                            <a:schemeClr val="tx1"/>
                          </a:solidFill>
                          <a:latin typeface="Calibri"/>
                        </a:defRPr>
                      </a:lvl6pPr>
                      <a:lvl7pPr marL="2338029" algn="l" defTabSz="779343" rtl="0" eaLnBrk="1" latinLnBrk="0" hangingPunct="1">
                        <a:defRPr sz="1500" kern="1200">
                          <a:solidFill>
                            <a:schemeClr val="tx1"/>
                          </a:solidFill>
                          <a:latin typeface="Calibri"/>
                        </a:defRPr>
                      </a:lvl7pPr>
                      <a:lvl8pPr marL="2727701" algn="l" defTabSz="779343" rtl="0" eaLnBrk="1" latinLnBrk="0" hangingPunct="1">
                        <a:defRPr sz="1500" kern="1200">
                          <a:solidFill>
                            <a:schemeClr val="tx1"/>
                          </a:solidFill>
                          <a:latin typeface="Calibri"/>
                        </a:defRPr>
                      </a:lvl8pPr>
                      <a:lvl9pPr marL="3117372" algn="l" defTabSz="779343" rtl="0" eaLnBrk="1" latinLnBrk="0" hangingPunct="1">
                        <a:defRPr sz="1500" kern="1200">
                          <a:solidFill>
                            <a:schemeClr val="tx1"/>
                          </a:solidFill>
                          <a:latin typeface="Calibri"/>
                        </a:defRPr>
                      </a:lvl9pPr>
                    </a:lstStyle>
                    <a:p>
                      <a:pPr marL="174625" marR="0" lvl="0" indent="-174625"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fi-FI" sz="110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79343" rtl="0" eaLnBrk="1" latinLnBrk="0" hangingPunct="1">
                        <a:defRPr sz="1500" kern="1200">
                          <a:solidFill>
                            <a:schemeClr val="tx1"/>
                          </a:solidFill>
                          <a:latin typeface="Calibri"/>
                        </a:defRPr>
                      </a:lvl1pPr>
                      <a:lvl2pPr marL="389672" algn="l" defTabSz="779343" rtl="0" eaLnBrk="1" latinLnBrk="0" hangingPunct="1">
                        <a:defRPr sz="1500" kern="1200">
                          <a:solidFill>
                            <a:schemeClr val="tx1"/>
                          </a:solidFill>
                          <a:latin typeface="Calibri"/>
                        </a:defRPr>
                      </a:lvl2pPr>
                      <a:lvl3pPr marL="779343" algn="l" defTabSz="779343" rtl="0" eaLnBrk="1" latinLnBrk="0" hangingPunct="1">
                        <a:defRPr sz="1500" kern="1200">
                          <a:solidFill>
                            <a:schemeClr val="tx1"/>
                          </a:solidFill>
                          <a:latin typeface="Calibri"/>
                        </a:defRPr>
                      </a:lvl3pPr>
                      <a:lvl4pPr marL="1169015" algn="l" defTabSz="779343" rtl="0" eaLnBrk="1" latinLnBrk="0" hangingPunct="1">
                        <a:defRPr sz="1500" kern="1200">
                          <a:solidFill>
                            <a:schemeClr val="tx1"/>
                          </a:solidFill>
                          <a:latin typeface="Calibri"/>
                        </a:defRPr>
                      </a:lvl4pPr>
                      <a:lvl5pPr marL="1558686" algn="l" defTabSz="779343" rtl="0" eaLnBrk="1" latinLnBrk="0" hangingPunct="1">
                        <a:defRPr sz="1500" kern="1200">
                          <a:solidFill>
                            <a:schemeClr val="tx1"/>
                          </a:solidFill>
                          <a:latin typeface="Calibri"/>
                        </a:defRPr>
                      </a:lvl5pPr>
                      <a:lvl6pPr marL="1948358" algn="l" defTabSz="779343" rtl="0" eaLnBrk="1" latinLnBrk="0" hangingPunct="1">
                        <a:defRPr sz="1500" kern="1200">
                          <a:solidFill>
                            <a:schemeClr val="tx1"/>
                          </a:solidFill>
                          <a:latin typeface="Calibri"/>
                        </a:defRPr>
                      </a:lvl6pPr>
                      <a:lvl7pPr marL="2338029" algn="l" defTabSz="779343" rtl="0" eaLnBrk="1" latinLnBrk="0" hangingPunct="1">
                        <a:defRPr sz="1500" kern="1200">
                          <a:solidFill>
                            <a:schemeClr val="tx1"/>
                          </a:solidFill>
                          <a:latin typeface="Calibri"/>
                        </a:defRPr>
                      </a:lvl7pPr>
                      <a:lvl8pPr marL="2727701" algn="l" defTabSz="779343" rtl="0" eaLnBrk="1" latinLnBrk="0" hangingPunct="1">
                        <a:defRPr sz="1500" kern="1200">
                          <a:solidFill>
                            <a:schemeClr val="tx1"/>
                          </a:solidFill>
                          <a:latin typeface="Calibri"/>
                        </a:defRPr>
                      </a:lvl8pPr>
                      <a:lvl9pPr marL="3117372" algn="l" defTabSz="779343" rtl="0" eaLnBrk="1" latinLnBrk="0" hangingPunct="1">
                        <a:defRPr sz="1500" kern="1200">
                          <a:solidFill>
                            <a:schemeClr val="tx1"/>
                          </a:solidFill>
                          <a:latin typeface="Calibri"/>
                        </a:defRPr>
                      </a:lvl9pPr>
                    </a:lstStyle>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fi-FI" sz="110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kumimoji="0" lang="fi-FI" sz="110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kumimoji="0" lang="fi-FI" sz="110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kumimoji="0" lang="fi-FI" sz="110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79343" rtl="0" eaLnBrk="1" latinLnBrk="0" hangingPunct="1">
                        <a:defRPr sz="1500" kern="1200">
                          <a:solidFill>
                            <a:schemeClr val="tx1"/>
                          </a:solidFill>
                          <a:latin typeface="Calibri"/>
                        </a:defRPr>
                      </a:lvl1pPr>
                      <a:lvl2pPr marL="389672" algn="l" defTabSz="779343" rtl="0" eaLnBrk="1" latinLnBrk="0" hangingPunct="1">
                        <a:defRPr sz="1500" kern="1200">
                          <a:solidFill>
                            <a:schemeClr val="tx1"/>
                          </a:solidFill>
                          <a:latin typeface="Calibri"/>
                        </a:defRPr>
                      </a:lvl2pPr>
                      <a:lvl3pPr marL="779343" algn="l" defTabSz="779343" rtl="0" eaLnBrk="1" latinLnBrk="0" hangingPunct="1">
                        <a:defRPr sz="1500" kern="1200">
                          <a:solidFill>
                            <a:schemeClr val="tx1"/>
                          </a:solidFill>
                          <a:latin typeface="Calibri"/>
                        </a:defRPr>
                      </a:lvl3pPr>
                      <a:lvl4pPr marL="1169015" algn="l" defTabSz="779343" rtl="0" eaLnBrk="1" latinLnBrk="0" hangingPunct="1">
                        <a:defRPr sz="1500" kern="1200">
                          <a:solidFill>
                            <a:schemeClr val="tx1"/>
                          </a:solidFill>
                          <a:latin typeface="Calibri"/>
                        </a:defRPr>
                      </a:lvl4pPr>
                      <a:lvl5pPr marL="1558686" algn="l" defTabSz="779343" rtl="0" eaLnBrk="1" latinLnBrk="0" hangingPunct="1">
                        <a:defRPr sz="1500" kern="1200">
                          <a:solidFill>
                            <a:schemeClr val="tx1"/>
                          </a:solidFill>
                          <a:latin typeface="Calibri"/>
                        </a:defRPr>
                      </a:lvl5pPr>
                      <a:lvl6pPr marL="1948358" algn="l" defTabSz="779343" rtl="0" eaLnBrk="1" latinLnBrk="0" hangingPunct="1">
                        <a:defRPr sz="1500" kern="1200">
                          <a:solidFill>
                            <a:schemeClr val="tx1"/>
                          </a:solidFill>
                          <a:latin typeface="Calibri"/>
                        </a:defRPr>
                      </a:lvl6pPr>
                      <a:lvl7pPr marL="2338029" algn="l" defTabSz="779343" rtl="0" eaLnBrk="1" latinLnBrk="0" hangingPunct="1">
                        <a:defRPr sz="1500" kern="1200">
                          <a:solidFill>
                            <a:schemeClr val="tx1"/>
                          </a:solidFill>
                          <a:latin typeface="Calibri"/>
                        </a:defRPr>
                      </a:lvl7pPr>
                      <a:lvl8pPr marL="2727701" algn="l" defTabSz="779343" rtl="0" eaLnBrk="1" latinLnBrk="0" hangingPunct="1">
                        <a:defRPr sz="1500" kern="1200">
                          <a:solidFill>
                            <a:schemeClr val="tx1"/>
                          </a:solidFill>
                          <a:latin typeface="Calibri"/>
                        </a:defRPr>
                      </a:lvl8pPr>
                      <a:lvl9pPr marL="3117372" algn="l" defTabSz="779343" rtl="0" eaLnBrk="1" latinLnBrk="0" hangingPunct="1">
                        <a:defRPr sz="1500" kern="1200">
                          <a:solidFill>
                            <a:schemeClr val="tx1"/>
                          </a:solidFill>
                          <a:latin typeface="Calibri"/>
                        </a:defRPr>
                      </a:lvl9pPr>
                    </a:lstStyle>
                    <a:p>
                      <a:pPr marL="185738" marR="0" lvl="0" indent="-185738" algn="l" defTabSz="914400" rtl="0" eaLnBrk="0" fontAlgn="base" latinLnBrk="0" hangingPunct="0">
                        <a:lnSpc>
                          <a:spcPct val="100000"/>
                        </a:lnSpc>
                        <a:spcBef>
                          <a:spcPts val="0"/>
                        </a:spcBef>
                        <a:spcAft>
                          <a:spcPct val="0"/>
                        </a:spcAft>
                        <a:buClrTx/>
                        <a:buSzTx/>
                        <a:buFont typeface="+mj-lt"/>
                        <a:buNone/>
                        <a:tabLst/>
                        <a:defRPr/>
                      </a:pPr>
                      <a:endParaRPr kumimoji="0" lang="fi-FI" sz="1100" b="0" i="1" u="none" strike="noStrike" kern="1200" cap="none" normalizeH="0" baseline="0" dirty="0">
                        <a:ln>
                          <a:noFill/>
                        </a:ln>
                        <a:solidFill>
                          <a:srgbClr val="0070C0"/>
                        </a:solidFill>
                        <a:effectLst/>
                        <a:latin typeface="Arial Narrow" panose="020B0606020202030204" pitchFamily="34" charset="0"/>
                        <a:ea typeface="ＭＳ Ｐゴシック" pitchFamily="-65" charset="-128"/>
                        <a:cs typeface="+mn-cs"/>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6" name="Taulukko 1">
            <a:extLst>
              <a:ext uri="{FF2B5EF4-FFF2-40B4-BE49-F238E27FC236}">
                <a16:creationId xmlns:a16="http://schemas.microsoft.com/office/drawing/2014/main" id="{F0E65164-AB8F-4A36-A15B-5D1A7D2C6C7A}"/>
              </a:ext>
            </a:extLst>
          </p:cNvPr>
          <p:cNvGraphicFramePr>
            <a:graphicFrameLocks noGrp="1"/>
          </p:cNvGraphicFramePr>
          <p:nvPr/>
        </p:nvGraphicFramePr>
        <p:xfrm>
          <a:off x="188801" y="3281694"/>
          <a:ext cx="8632654" cy="1066800"/>
        </p:xfrm>
        <a:graphic>
          <a:graphicData uri="http://schemas.openxmlformats.org/drawingml/2006/table">
            <a:tbl>
              <a:tblPr firstRow="1" bandRow="1">
                <a:tableStyleId>{F5AB1C69-6EDB-4FF4-983F-18BD219EF322}</a:tableStyleId>
              </a:tblPr>
              <a:tblGrid>
                <a:gridCol w="4683275">
                  <a:extLst>
                    <a:ext uri="{9D8B030D-6E8A-4147-A177-3AD203B41FA5}">
                      <a16:colId xmlns:a16="http://schemas.microsoft.com/office/drawing/2014/main" val="20000"/>
                    </a:ext>
                  </a:extLst>
                </a:gridCol>
                <a:gridCol w="3949379">
                  <a:extLst>
                    <a:ext uri="{9D8B030D-6E8A-4147-A177-3AD203B41FA5}">
                      <a16:colId xmlns:a16="http://schemas.microsoft.com/office/drawing/2014/main" val="20001"/>
                    </a:ext>
                  </a:extLst>
                </a:gridCol>
              </a:tblGrid>
              <a:tr h="20939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u="none" strike="noStrike" kern="1200" cap="none" normalizeH="0" baseline="0" dirty="0">
                          <a:ln>
                            <a:noFill/>
                          </a:ln>
                          <a:solidFill>
                            <a:schemeClr val="lt1"/>
                          </a:solidFill>
                          <a:effectLst/>
                          <a:latin typeface="+mn-lt"/>
                          <a:ea typeface="+mn-ea"/>
                          <a:cs typeface="+mn-cs"/>
                        </a:rPr>
                        <a:t>Indikaattorit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1" u="none" strike="noStrike" kern="1200" cap="none" normalizeH="0" baseline="0" dirty="0">
                        <a:ln>
                          <a:noFill/>
                        </a:ln>
                        <a:solidFill>
                          <a:schemeClr val="lt1"/>
                        </a:solidFill>
                        <a:effectLst/>
                        <a:latin typeface="+mn-lt"/>
                        <a:ea typeface="+mn-ea"/>
                        <a:cs typeface="+mn-cs"/>
                      </a:endParaRPr>
                    </a:p>
                  </a:txBody>
                  <a:tcPr>
                    <a:solidFill>
                      <a:schemeClr val="accent1">
                        <a:lumMod val="50000"/>
                      </a:schemeClr>
                    </a:solidFill>
                  </a:tcPr>
                </a:tc>
                <a:extLst>
                  <a:ext uri="{0D108BD9-81ED-4DB2-BD59-A6C34878D82A}">
                    <a16:rowId xmlns:a16="http://schemas.microsoft.com/office/drawing/2014/main" val="10000"/>
                  </a:ext>
                </a:extLst>
              </a:tr>
              <a:tr h="2093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u="none" strike="noStrike" kern="1200" cap="none" normalizeH="0" baseline="0" dirty="0">
                          <a:ln>
                            <a:noFill/>
                          </a:ln>
                          <a:solidFill>
                            <a:schemeClr val="lt1"/>
                          </a:solidFill>
                          <a:effectLst/>
                          <a:latin typeface="+mn-lt"/>
                          <a:ea typeface="+mn-ea"/>
                          <a:cs typeface="+mn-cs"/>
                        </a:rPr>
                        <a:t>Avainindikaattorit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u="none" strike="noStrike" kern="1200" cap="none" normalizeH="0" baseline="0" dirty="0">
                          <a:ln>
                            <a:noFill/>
                          </a:ln>
                          <a:solidFill>
                            <a:schemeClr val="lt1"/>
                          </a:solidFill>
                          <a:effectLst/>
                          <a:latin typeface="+mn-lt"/>
                          <a:ea typeface="+mn-ea"/>
                          <a:cs typeface="+mn-cs"/>
                        </a:rPr>
                        <a:t>Tiekarttaindikaattorit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1"/>
                  </a:ext>
                </a:extLst>
              </a:tr>
              <a:tr h="424025">
                <a:tc>
                  <a: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fi-FI" sz="1200" dirty="0" err="1">
                          <a:latin typeface="Calibri" panose="020F0502020204030204" pitchFamily="34" charset="0"/>
                          <a:ea typeface="Times New Roman" panose="02020603050405020304" pitchFamily="18" charset="0"/>
                        </a:rPr>
                        <a:t>SER:n</a:t>
                      </a:r>
                      <a:r>
                        <a:rPr lang="fi-FI" sz="1200" dirty="0">
                          <a:latin typeface="Calibri" panose="020F0502020204030204" pitchFamily="34" charset="0"/>
                          <a:ea typeface="Times New Roman" panose="02020603050405020304" pitchFamily="18" charset="0"/>
                        </a:rPr>
                        <a:t> määrä</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fi-FI" sz="1200" dirty="0" err="1">
                          <a:latin typeface="Calibri" panose="020F0502020204030204" pitchFamily="34" charset="0"/>
                          <a:ea typeface="Times New Roman" panose="02020603050405020304" pitchFamily="18" charset="0"/>
                        </a:rPr>
                        <a:t>SER:n</a:t>
                      </a:r>
                      <a:r>
                        <a:rPr lang="fi-FI" sz="1200" dirty="0">
                          <a:latin typeface="Calibri" panose="020F0502020204030204" pitchFamily="34" charset="0"/>
                          <a:ea typeface="Times New Roman" panose="02020603050405020304" pitchFamily="18" charset="0"/>
                        </a:rPr>
                        <a:t> hyödyntämisaste</a:t>
                      </a:r>
                      <a:endParaRPr kumimoji="0" lang="fi-FI" sz="120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fi-FI" sz="105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fi-FI" sz="105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7987276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0758CD-B9A8-4FA8-BC7C-1D47BDD869A9}"/>
              </a:ext>
            </a:extLst>
          </p:cNvPr>
          <p:cNvSpPr>
            <a:spLocks noGrp="1"/>
          </p:cNvSpPr>
          <p:nvPr>
            <p:ph type="dt" sz="half" idx="2"/>
          </p:nvPr>
        </p:nvSpPr>
        <p:spPr/>
        <p:txBody>
          <a:bodyPr/>
          <a:lstStyle/>
          <a:p>
            <a:fld id="{A5E697A1-3F13-4B58-9FC9-411EEC634510}" type="datetime1">
              <a:rPr lang="fi-FI" smtClean="0"/>
              <a:pPr/>
              <a:t>13.4.2021</a:t>
            </a:fld>
            <a:endParaRPr lang="fi-FI" dirty="0"/>
          </a:p>
        </p:txBody>
      </p:sp>
      <p:sp>
        <p:nvSpPr>
          <p:cNvPr id="3" name="Slide Number Placeholder 2">
            <a:extLst>
              <a:ext uri="{FF2B5EF4-FFF2-40B4-BE49-F238E27FC236}">
                <a16:creationId xmlns:a16="http://schemas.microsoft.com/office/drawing/2014/main" id="{CD528AE9-6584-4E1E-87C6-CEAEB38FA4D2}"/>
              </a:ext>
            </a:extLst>
          </p:cNvPr>
          <p:cNvSpPr>
            <a:spLocks noGrp="1"/>
          </p:cNvSpPr>
          <p:nvPr>
            <p:ph type="sldNum" sz="quarter" idx="4"/>
          </p:nvPr>
        </p:nvSpPr>
        <p:spPr/>
        <p:txBody>
          <a:bodyPr/>
          <a:lstStyle/>
          <a:p>
            <a:fld id="{24342B02-74FC-4320-A08D-C58DA89F77A2}" type="slidenum">
              <a:rPr lang="fi-FI" smtClean="0"/>
              <a:pPr/>
              <a:t>25</a:t>
            </a:fld>
            <a:endParaRPr lang="fi-FI" dirty="0"/>
          </a:p>
        </p:txBody>
      </p:sp>
      <p:sp>
        <p:nvSpPr>
          <p:cNvPr id="4" name="Text Placeholder 3">
            <a:extLst>
              <a:ext uri="{FF2B5EF4-FFF2-40B4-BE49-F238E27FC236}">
                <a16:creationId xmlns:a16="http://schemas.microsoft.com/office/drawing/2014/main" id="{174C12A1-5980-4052-B6D8-C3F07B689A9C}"/>
              </a:ext>
            </a:extLst>
          </p:cNvPr>
          <p:cNvSpPr>
            <a:spLocks noGrp="1"/>
          </p:cNvSpPr>
          <p:nvPr>
            <p:ph type="body" sz="quarter" idx="15"/>
          </p:nvPr>
        </p:nvSpPr>
        <p:spPr/>
        <p:txBody>
          <a:bodyPr/>
          <a:lstStyle/>
          <a:p>
            <a:endParaRPr lang="fi-FI"/>
          </a:p>
        </p:txBody>
      </p:sp>
      <p:graphicFrame>
        <p:nvGraphicFramePr>
          <p:cNvPr id="5" name="Sisällön paikkamerkki 9">
            <a:extLst>
              <a:ext uri="{FF2B5EF4-FFF2-40B4-BE49-F238E27FC236}">
                <a16:creationId xmlns:a16="http://schemas.microsoft.com/office/drawing/2014/main" id="{7FDDF095-093B-456F-91C7-A317E6222A42}"/>
              </a:ext>
            </a:extLst>
          </p:cNvPr>
          <p:cNvGraphicFramePr>
            <a:graphicFrameLocks/>
          </p:cNvGraphicFramePr>
          <p:nvPr>
            <p:extLst>
              <p:ext uri="{D42A27DB-BD31-4B8C-83A1-F6EECF244321}">
                <p14:modId xmlns:p14="http://schemas.microsoft.com/office/powerpoint/2010/main" val="2476914255"/>
              </p:ext>
            </p:extLst>
          </p:nvPr>
        </p:nvGraphicFramePr>
        <p:xfrm>
          <a:off x="276225" y="392676"/>
          <a:ext cx="8553450" cy="2257797"/>
        </p:xfrm>
        <a:graphic>
          <a:graphicData uri="http://schemas.openxmlformats.org/drawingml/2006/table">
            <a:tbl>
              <a:tblPr firstRow="1" bandRow="1">
                <a:tableStyleId>{F5AB1C69-6EDB-4FF4-983F-18BD219EF322}</a:tableStyleId>
              </a:tblPr>
              <a:tblGrid>
                <a:gridCol w="6896182">
                  <a:extLst>
                    <a:ext uri="{9D8B030D-6E8A-4147-A177-3AD203B41FA5}">
                      <a16:colId xmlns:a16="http://schemas.microsoft.com/office/drawing/2014/main" val="20000"/>
                    </a:ext>
                  </a:extLst>
                </a:gridCol>
                <a:gridCol w="1657268">
                  <a:extLst>
                    <a:ext uri="{9D8B030D-6E8A-4147-A177-3AD203B41FA5}">
                      <a16:colId xmlns:a16="http://schemas.microsoft.com/office/drawing/2014/main" val="20001"/>
                    </a:ext>
                  </a:extLst>
                </a:gridCol>
              </a:tblGrid>
              <a:tr h="371475">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i-FI" sz="1600" b="1" u="none" strike="noStrike" kern="1200" cap="none" normalizeH="0" baseline="0" dirty="0">
                          <a:ln>
                            <a:noFill/>
                          </a:ln>
                          <a:solidFill>
                            <a:schemeClr val="lt1"/>
                          </a:solidFill>
                          <a:effectLst/>
                          <a:latin typeface="+mn-lt"/>
                          <a:ea typeface="+mn-ea"/>
                          <a:cs typeface="+mn-cs"/>
                        </a:rPr>
                        <a:t>Painopiste: </a:t>
                      </a:r>
                      <a:r>
                        <a:rPr kumimoji="0" lang="fi-FI" sz="1600" b="1" i="0" u="none" strike="noStrike" cap="none" normalizeH="0" baseline="0" dirty="0">
                          <a:ln>
                            <a:noFill/>
                          </a:ln>
                          <a:solidFill>
                            <a:schemeClr val="bg1"/>
                          </a:solidFill>
                          <a:effectLst/>
                          <a:latin typeface="Calibri" panose="020F0502020204030204" pitchFamily="34" charset="0"/>
                          <a:ea typeface="ＭＳ Ｐゴシック" pitchFamily="-65" charset="-128"/>
                        </a:rPr>
                        <a:t>Sähkö- ja elektroniikkaromu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i-FI" dirty="0"/>
                    </a:p>
                  </a:txBody>
                  <a:tcPr/>
                </a:tc>
                <a:extLst>
                  <a:ext uri="{0D108BD9-81ED-4DB2-BD59-A6C34878D82A}">
                    <a16:rowId xmlns:a16="http://schemas.microsoft.com/office/drawing/2014/main" val="10000"/>
                  </a:ext>
                </a:extLst>
              </a:tr>
              <a:tr h="628774">
                <a:tc>
                  <a:txBody>
                    <a:bodyPr/>
                    <a:lstStyle/>
                    <a:p>
                      <a:r>
                        <a:rPr kumimoji="0" lang="fi-FI" sz="1600" b="1" u="none" strike="noStrike" kern="1200" cap="none" normalizeH="0" baseline="0" dirty="0">
                          <a:ln>
                            <a:noFill/>
                          </a:ln>
                          <a:solidFill>
                            <a:schemeClr val="lt1"/>
                          </a:solidFill>
                          <a:effectLst/>
                          <a:latin typeface="+mn-lt"/>
                          <a:ea typeface="+mn-ea"/>
                          <a:cs typeface="+mn-cs"/>
                        </a:rPr>
                        <a:t>Välittömästi 2021-2023 toteuttavat tavoitetilaan liittyvät toimenpiteet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kumimoji="0" lang="fi-FI" sz="1600" b="1" u="none" strike="noStrike" kern="1200" cap="none" normalizeH="0" baseline="0" dirty="0">
                          <a:ln>
                            <a:noFill/>
                          </a:ln>
                          <a:solidFill>
                            <a:schemeClr val="lt1"/>
                          </a:solidFill>
                          <a:effectLst/>
                          <a:latin typeface="+mn-lt"/>
                          <a:ea typeface="+mn-ea"/>
                          <a:cs typeface="+mn-cs"/>
                        </a:rPr>
                        <a:t>Vastuutahot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1"/>
                  </a:ext>
                </a:extLst>
              </a:tr>
              <a:tr h="628774">
                <a:tc>
                  <a:txBody>
                    <a:bodyPr/>
                    <a:lstStyle/>
                    <a:p>
                      <a:endParaRPr lang="fi-FI" dirty="0">
                        <a:solidFill>
                          <a:schemeClr val="accent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i-FI" dirty="0">
                        <a:solidFill>
                          <a:schemeClr val="accent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28774">
                <a:tc>
                  <a:txBody>
                    <a:bodyPr/>
                    <a:lstStyle/>
                    <a:p>
                      <a:endParaRPr lang="fi-FI" dirty="0">
                        <a:solidFill>
                          <a:schemeClr val="accent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i-FI" dirty="0">
                        <a:solidFill>
                          <a:schemeClr val="accent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6" name="Taulukko 1">
            <a:extLst>
              <a:ext uri="{FF2B5EF4-FFF2-40B4-BE49-F238E27FC236}">
                <a16:creationId xmlns:a16="http://schemas.microsoft.com/office/drawing/2014/main" id="{569F33EF-05BF-434D-9A42-45C0675DC3A5}"/>
              </a:ext>
            </a:extLst>
          </p:cNvPr>
          <p:cNvGraphicFramePr>
            <a:graphicFrameLocks noGrp="1"/>
          </p:cNvGraphicFramePr>
          <p:nvPr/>
        </p:nvGraphicFramePr>
        <p:xfrm>
          <a:off x="276226" y="3097779"/>
          <a:ext cx="8553450" cy="1066800"/>
        </p:xfrm>
        <a:graphic>
          <a:graphicData uri="http://schemas.openxmlformats.org/drawingml/2006/table">
            <a:tbl>
              <a:tblPr firstRow="1" bandRow="1">
                <a:tableStyleId>{F5AB1C69-6EDB-4FF4-983F-18BD219EF322}</a:tableStyleId>
              </a:tblPr>
              <a:tblGrid>
                <a:gridCol w="4640307">
                  <a:extLst>
                    <a:ext uri="{9D8B030D-6E8A-4147-A177-3AD203B41FA5}">
                      <a16:colId xmlns:a16="http://schemas.microsoft.com/office/drawing/2014/main" val="20000"/>
                    </a:ext>
                  </a:extLst>
                </a:gridCol>
                <a:gridCol w="3913143">
                  <a:extLst>
                    <a:ext uri="{9D8B030D-6E8A-4147-A177-3AD203B41FA5}">
                      <a16:colId xmlns:a16="http://schemas.microsoft.com/office/drawing/2014/main" val="20001"/>
                    </a:ext>
                  </a:extLst>
                </a:gridCol>
              </a:tblGrid>
              <a:tr h="20939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u="none" strike="noStrike" kern="1200" cap="none" normalizeH="0" baseline="0" dirty="0">
                          <a:ln>
                            <a:noFill/>
                          </a:ln>
                          <a:solidFill>
                            <a:schemeClr val="lt1"/>
                          </a:solidFill>
                          <a:effectLst/>
                          <a:latin typeface="+mn-lt"/>
                          <a:ea typeface="+mn-ea"/>
                          <a:cs typeface="+mn-cs"/>
                        </a:rPr>
                        <a:t>Indikaattorit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1" u="none" strike="noStrike" kern="1200" cap="none" normalizeH="0" baseline="0" dirty="0">
                        <a:ln>
                          <a:noFill/>
                        </a:ln>
                        <a:solidFill>
                          <a:schemeClr val="lt1"/>
                        </a:solidFill>
                        <a:effectLst/>
                        <a:latin typeface="+mn-lt"/>
                        <a:ea typeface="+mn-ea"/>
                        <a:cs typeface="+mn-cs"/>
                      </a:endParaRPr>
                    </a:p>
                  </a:txBody>
                  <a:tcPr>
                    <a:solidFill>
                      <a:schemeClr val="accent1">
                        <a:lumMod val="50000"/>
                      </a:schemeClr>
                    </a:solidFill>
                  </a:tcPr>
                </a:tc>
                <a:extLst>
                  <a:ext uri="{0D108BD9-81ED-4DB2-BD59-A6C34878D82A}">
                    <a16:rowId xmlns:a16="http://schemas.microsoft.com/office/drawing/2014/main" val="10000"/>
                  </a:ext>
                </a:extLst>
              </a:tr>
              <a:tr h="2093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u="none" strike="noStrike" kern="1200" cap="none" normalizeH="0" baseline="0" dirty="0">
                          <a:ln>
                            <a:noFill/>
                          </a:ln>
                          <a:solidFill>
                            <a:schemeClr val="lt1"/>
                          </a:solidFill>
                          <a:effectLst/>
                          <a:latin typeface="+mn-lt"/>
                          <a:ea typeface="+mn-ea"/>
                          <a:cs typeface="+mn-cs"/>
                        </a:rPr>
                        <a:t>Avainindikaattorit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u="none" strike="noStrike" kern="1200" cap="none" normalizeH="0" baseline="0" dirty="0">
                          <a:ln>
                            <a:noFill/>
                          </a:ln>
                          <a:solidFill>
                            <a:schemeClr val="lt1"/>
                          </a:solidFill>
                          <a:effectLst/>
                          <a:latin typeface="+mn-lt"/>
                          <a:ea typeface="+mn-ea"/>
                          <a:cs typeface="+mn-cs"/>
                        </a:rPr>
                        <a:t>Tiekarttaindikaattorit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1"/>
                  </a:ext>
                </a:extLst>
              </a:tr>
              <a:tr h="424025">
                <a:tc>
                  <a: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fi-FI" sz="1200" dirty="0" err="1">
                          <a:latin typeface="Calibri" panose="020F0502020204030204" pitchFamily="34" charset="0"/>
                          <a:ea typeface="Times New Roman" panose="02020603050405020304" pitchFamily="18" charset="0"/>
                        </a:rPr>
                        <a:t>SER:n</a:t>
                      </a:r>
                      <a:r>
                        <a:rPr lang="fi-FI" sz="1200" dirty="0">
                          <a:latin typeface="Calibri" panose="020F0502020204030204" pitchFamily="34" charset="0"/>
                          <a:ea typeface="Times New Roman" panose="02020603050405020304" pitchFamily="18" charset="0"/>
                        </a:rPr>
                        <a:t> määrä</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fi-FI" sz="1200" dirty="0" err="1">
                          <a:latin typeface="Calibri" panose="020F0502020204030204" pitchFamily="34" charset="0"/>
                          <a:ea typeface="Times New Roman" panose="02020603050405020304" pitchFamily="18" charset="0"/>
                        </a:rPr>
                        <a:t>SER:n</a:t>
                      </a:r>
                      <a:r>
                        <a:rPr lang="fi-FI" sz="1200" dirty="0">
                          <a:latin typeface="Calibri" panose="020F0502020204030204" pitchFamily="34" charset="0"/>
                          <a:ea typeface="Times New Roman" panose="02020603050405020304" pitchFamily="18" charset="0"/>
                        </a:rPr>
                        <a:t> hyödyntämisaste</a:t>
                      </a:r>
                      <a:endParaRPr kumimoji="0" lang="fi-FI" sz="120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fi-FI" sz="105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fi-FI" sz="105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4498763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0758CD-B9A8-4FA8-BC7C-1D47BDD869A9}"/>
              </a:ext>
            </a:extLst>
          </p:cNvPr>
          <p:cNvSpPr>
            <a:spLocks noGrp="1"/>
          </p:cNvSpPr>
          <p:nvPr>
            <p:ph type="dt" sz="half" idx="2"/>
          </p:nvPr>
        </p:nvSpPr>
        <p:spPr/>
        <p:txBody>
          <a:bodyPr/>
          <a:lstStyle/>
          <a:p>
            <a:fld id="{A5E697A1-3F13-4B58-9FC9-411EEC634510}" type="datetime1">
              <a:rPr lang="fi-FI" smtClean="0"/>
              <a:pPr/>
              <a:t>13.4.2021</a:t>
            </a:fld>
            <a:endParaRPr lang="fi-FI" dirty="0"/>
          </a:p>
        </p:txBody>
      </p:sp>
      <p:sp>
        <p:nvSpPr>
          <p:cNvPr id="3" name="Slide Number Placeholder 2">
            <a:extLst>
              <a:ext uri="{FF2B5EF4-FFF2-40B4-BE49-F238E27FC236}">
                <a16:creationId xmlns:a16="http://schemas.microsoft.com/office/drawing/2014/main" id="{CD528AE9-6584-4E1E-87C6-CEAEB38FA4D2}"/>
              </a:ext>
            </a:extLst>
          </p:cNvPr>
          <p:cNvSpPr>
            <a:spLocks noGrp="1"/>
          </p:cNvSpPr>
          <p:nvPr>
            <p:ph type="sldNum" sz="quarter" idx="4"/>
          </p:nvPr>
        </p:nvSpPr>
        <p:spPr/>
        <p:txBody>
          <a:bodyPr/>
          <a:lstStyle/>
          <a:p>
            <a:fld id="{24342B02-74FC-4320-A08D-C58DA89F77A2}" type="slidenum">
              <a:rPr lang="fi-FI" smtClean="0"/>
              <a:pPr/>
              <a:t>26</a:t>
            </a:fld>
            <a:endParaRPr lang="fi-FI" dirty="0"/>
          </a:p>
        </p:txBody>
      </p:sp>
      <p:sp>
        <p:nvSpPr>
          <p:cNvPr id="4" name="Text Placeholder 3">
            <a:extLst>
              <a:ext uri="{FF2B5EF4-FFF2-40B4-BE49-F238E27FC236}">
                <a16:creationId xmlns:a16="http://schemas.microsoft.com/office/drawing/2014/main" id="{174C12A1-5980-4052-B6D8-C3F07B689A9C}"/>
              </a:ext>
            </a:extLst>
          </p:cNvPr>
          <p:cNvSpPr>
            <a:spLocks noGrp="1"/>
          </p:cNvSpPr>
          <p:nvPr>
            <p:ph type="body" sz="quarter" idx="15"/>
          </p:nvPr>
        </p:nvSpPr>
        <p:spPr/>
        <p:txBody>
          <a:bodyPr/>
          <a:lstStyle/>
          <a:p>
            <a:endParaRPr lang="fi-FI"/>
          </a:p>
        </p:txBody>
      </p:sp>
      <p:graphicFrame>
        <p:nvGraphicFramePr>
          <p:cNvPr id="5" name="Sisällön paikkamerkki 5">
            <a:extLst>
              <a:ext uri="{FF2B5EF4-FFF2-40B4-BE49-F238E27FC236}">
                <a16:creationId xmlns:a16="http://schemas.microsoft.com/office/drawing/2014/main" id="{8A3E903E-7C40-4DA7-890B-32251B940074}"/>
              </a:ext>
            </a:extLst>
          </p:cNvPr>
          <p:cNvGraphicFramePr>
            <a:graphicFrameLocks/>
          </p:cNvGraphicFramePr>
          <p:nvPr/>
        </p:nvGraphicFramePr>
        <p:xfrm>
          <a:off x="188801" y="41724"/>
          <a:ext cx="8632652" cy="3281057"/>
        </p:xfrm>
        <a:graphic>
          <a:graphicData uri="http://schemas.openxmlformats.org/drawingml/2006/table">
            <a:tbl>
              <a:tblPr firstRow="1" bandRow="1">
                <a:tableStyleId>{F5AB1C69-6EDB-4FF4-983F-18BD219EF322}</a:tableStyleId>
              </a:tblPr>
              <a:tblGrid>
                <a:gridCol w="2158163">
                  <a:extLst>
                    <a:ext uri="{9D8B030D-6E8A-4147-A177-3AD203B41FA5}">
                      <a16:colId xmlns:a16="http://schemas.microsoft.com/office/drawing/2014/main" val="20001"/>
                    </a:ext>
                  </a:extLst>
                </a:gridCol>
                <a:gridCol w="2158163">
                  <a:extLst>
                    <a:ext uri="{9D8B030D-6E8A-4147-A177-3AD203B41FA5}">
                      <a16:colId xmlns:a16="http://schemas.microsoft.com/office/drawing/2014/main" val="20002"/>
                    </a:ext>
                  </a:extLst>
                </a:gridCol>
                <a:gridCol w="2158163">
                  <a:extLst>
                    <a:ext uri="{9D8B030D-6E8A-4147-A177-3AD203B41FA5}">
                      <a16:colId xmlns:a16="http://schemas.microsoft.com/office/drawing/2014/main" val="2516633407"/>
                    </a:ext>
                  </a:extLst>
                </a:gridCol>
                <a:gridCol w="2158163">
                  <a:extLst>
                    <a:ext uri="{9D8B030D-6E8A-4147-A177-3AD203B41FA5}">
                      <a16:colId xmlns:a16="http://schemas.microsoft.com/office/drawing/2014/main" val="20004"/>
                    </a:ext>
                  </a:extLst>
                </a:gridCol>
              </a:tblGrid>
              <a:tr h="324539">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cap="none" normalizeH="0" baseline="0" dirty="0">
                          <a:ln>
                            <a:noFill/>
                          </a:ln>
                          <a:solidFill>
                            <a:schemeClr val="bg1"/>
                          </a:solidFill>
                          <a:effectLst/>
                          <a:latin typeface="Calibri" panose="020F0502020204030204" pitchFamily="34" charset="0"/>
                          <a:ea typeface="ＭＳ Ｐゴシック" pitchFamily="-65" charset="-128"/>
                        </a:rPr>
                        <a:t>Painopiste: Yhdyskuntajäte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cap="none" normalizeH="0" baseline="0" dirty="0">
                        <a:ln>
                          <a:noFill/>
                        </a:ln>
                        <a:solidFill>
                          <a:schemeClr val="accent5"/>
                        </a:solidFill>
                        <a:effectLst/>
                        <a:latin typeface="Calibri" panose="020F0502020204030204" pitchFamily="34" charset="0"/>
                        <a:ea typeface="ＭＳ Ｐゴシック" pitchFamily="-65" charset="-128"/>
                      </a:endParaRPr>
                    </a:p>
                  </a:txBody>
                  <a:tcPr/>
                </a:tc>
                <a:tc hMerge="1">
                  <a:txBody>
                    <a:bodyPr/>
                    <a:lstStyle/>
                    <a:p>
                      <a:endParaRPr lang="fi-FI"/>
                    </a:p>
                  </a:txBody>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i-FI" sz="1400" b="1" i="0" u="none" strike="noStrike" cap="none" normalizeH="0" baseline="0" dirty="0">
                        <a:ln>
                          <a:noFill/>
                        </a:ln>
                        <a:solidFill>
                          <a:schemeClr val="accent5"/>
                        </a:solidFill>
                        <a:effectLst/>
                        <a:latin typeface="Calibri" panose="020F0502020204030204" pitchFamily="34" charset="0"/>
                        <a:ea typeface="ＭＳ Ｐゴシック" pitchFamily="-65" charset="-128"/>
                      </a:endParaRPr>
                    </a:p>
                  </a:txBody>
                  <a:tcPr/>
                </a:tc>
                <a:extLst>
                  <a:ext uri="{0D108BD9-81ED-4DB2-BD59-A6C34878D82A}">
                    <a16:rowId xmlns:a16="http://schemas.microsoft.com/office/drawing/2014/main" val="10000"/>
                  </a:ext>
                </a:extLst>
              </a:tr>
              <a:tr h="6685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u="none" strike="noStrike" cap="none" normalizeH="0" baseline="0" dirty="0">
                          <a:ln>
                            <a:noFill/>
                          </a:ln>
                          <a:solidFill>
                            <a:schemeClr val="accent1">
                              <a:lumMod val="50000"/>
                            </a:schemeClr>
                          </a:solidFill>
                          <a:effectLst/>
                        </a:rPr>
                        <a:t>Toimenpiteet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u="none" strike="noStrike" cap="none" normalizeH="0" baseline="0" dirty="0">
                          <a:ln>
                            <a:noFill/>
                          </a:ln>
                          <a:solidFill>
                            <a:schemeClr val="accent1">
                              <a:lumMod val="50000"/>
                            </a:schemeClr>
                          </a:solidFill>
                          <a:effectLst/>
                        </a:rPr>
                        <a:t>2018-2020</a:t>
                      </a:r>
                      <a:endParaRPr kumimoji="0" lang="fi-FI" sz="1400" b="1" i="0" u="none" strike="noStrike" cap="none" normalizeH="0" baseline="0" dirty="0">
                        <a:ln>
                          <a:noFill/>
                        </a:ln>
                        <a:solidFill>
                          <a:schemeClr val="accent1">
                            <a:lumMod val="50000"/>
                          </a:schemeClr>
                        </a:solidFill>
                        <a:effectLst/>
                        <a:latin typeface="Calibri" panose="020F0502020204030204" pitchFamily="34" charset="0"/>
                        <a:ea typeface="ＭＳ Ｐゴシック" pitchFamily="-65"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u="none" strike="noStrike" cap="none" normalizeH="0" baseline="0" dirty="0">
                          <a:ln>
                            <a:noFill/>
                          </a:ln>
                          <a:solidFill>
                            <a:schemeClr val="accent1">
                              <a:lumMod val="50000"/>
                            </a:schemeClr>
                          </a:solidFill>
                          <a:effectLst/>
                        </a:rPr>
                        <a:t>Toimenpiteet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u="none" strike="noStrike" cap="none" normalizeH="0" baseline="0" dirty="0">
                          <a:ln>
                            <a:noFill/>
                          </a:ln>
                          <a:solidFill>
                            <a:schemeClr val="accent1">
                              <a:lumMod val="50000"/>
                            </a:schemeClr>
                          </a:solidFill>
                          <a:effectLst/>
                        </a:rPr>
                        <a:t>2021-2023</a:t>
                      </a:r>
                      <a:endParaRPr kumimoji="0" lang="fi-FI" sz="1400" b="1" i="0" u="none" strike="noStrike" cap="none" normalizeH="0" baseline="0" dirty="0">
                        <a:ln>
                          <a:noFill/>
                        </a:ln>
                        <a:solidFill>
                          <a:schemeClr val="accent1">
                            <a:lumMod val="50000"/>
                          </a:schemeClr>
                        </a:solidFill>
                        <a:effectLst/>
                        <a:latin typeface="Calibri" panose="020F0502020204030204" pitchFamily="34" charset="0"/>
                        <a:ea typeface="ＭＳ Ｐゴシック" pitchFamily="-65"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u="none" strike="noStrike" cap="none" normalizeH="0" baseline="0" dirty="0">
                          <a:ln>
                            <a:noFill/>
                          </a:ln>
                          <a:solidFill>
                            <a:schemeClr val="accent1">
                              <a:lumMod val="50000"/>
                            </a:schemeClr>
                          </a:solidFill>
                          <a:effectLst/>
                        </a:rPr>
                        <a:t>Toimenpiteet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u="none" strike="noStrike" cap="none" normalizeH="0" baseline="0" dirty="0">
                          <a:ln>
                            <a:noFill/>
                          </a:ln>
                          <a:solidFill>
                            <a:schemeClr val="accent1">
                              <a:lumMod val="50000"/>
                            </a:schemeClr>
                          </a:solidFill>
                          <a:effectLst/>
                        </a:rPr>
                        <a:t>2024-2030</a:t>
                      </a:r>
                      <a:endParaRPr kumimoji="0" lang="fi-FI" sz="1400" b="1" i="0" u="none" strike="noStrike" cap="none" normalizeH="0" baseline="0" dirty="0">
                        <a:ln>
                          <a:noFill/>
                        </a:ln>
                        <a:solidFill>
                          <a:schemeClr val="accent1">
                            <a:lumMod val="50000"/>
                          </a:schemeClr>
                        </a:solidFill>
                        <a:effectLst/>
                        <a:latin typeface="Calibri" panose="020F0502020204030204" pitchFamily="34" charset="0"/>
                        <a:ea typeface="ＭＳ Ｐゴシック" pitchFamily="-65"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i-FI" sz="1600" b="0" i="0" u="none" strike="noStrike" cap="none" normalizeH="0" baseline="0" dirty="0">
                          <a:ln>
                            <a:noFill/>
                          </a:ln>
                          <a:solidFill>
                            <a:schemeClr val="tx2"/>
                          </a:solidFill>
                          <a:effectLst/>
                        </a:rPr>
                        <a:t>Tavoitteet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i-FI" sz="1600" b="0" i="0" u="none" strike="noStrike" cap="none" normalizeH="0" baseline="0" dirty="0">
                          <a:ln>
                            <a:noFill/>
                          </a:ln>
                          <a:solidFill>
                            <a:schemeClr val="tx2"/>
                          </a:solidFill>
                          <a:effectLst/>
                        </a:rPr>
                        <a:t>2030</a:t>
                      </a:r>
                      <a:endParaRPr kumimoji="0" lang="fi-FI" sz="1600" b="0" i="0" u="none" strike="noStrike" cap="none" normalizeH="0" baseline="0" dirty="0">
                        <a:ln>
                          <a:noFill/>
                        </a:ln>
                        <a:solidFill>
                          <a:schemeClr val="tx2"/>
                        </a:solidFill>
                        <a:effectLst/>
                        <a:latin typeface="Calibri" panose="020F0502020204030204" pitchFamily="34" charset="0"/>
                        <a:ea typeface="ＭＳ Ｐゴシック" pitchFamily="-65"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46747">
                <a:tc>
                  <a:txBody>
                    <a:bodyPr/>
                    <a:lstStyle>
                      <a:lvl1pPr marL="0" algn="l" defTabSz="779343" rtl="0" eaLnBrk="1" latinLnBrk="0" hangingPunct="1">
                        <a:defRPr sz="1500" kern="1200">
                          <a:solidFill>
                            <a:schemeClr val="tx1"/>
                          </a:solidFill>
                          <a:latin typeface="Calibri"/>
                        </a:defRPr>
                      </a:lvl1pPr>
                      <a:lvl2pPr marL="389672" algn="l" defTabSz="779343" rtl="0" eaLnBrk="1" latinLnBrk="0" hangingPunct="1">
                        <a:defRPr sz="1500" kern="1200">
                          <a:solidFill>
                            <a:schemeClr val="tx1"/>
                          </a:solidFill>
                          <a:latin typeface="Calibri"/>
                        </a:defRPr>
                      </a:lvl2pPr>
                      <a:lvl3pPr marL="779343" algn="l" defTabSz="779343" rtl="0" eaLnBrk="1" latinLnBrk="0" hangingPunct="1">
                        <a:defRPr sz="1500" kern="1200">
                          <a:solidFill>
                            <a:schemeClr val="tx1"/>
                          </a:solidFill>
                          <a:latin typeface="Calibri"/>
                        </a:defRPr>
                      </a:lvl3pPr>
                      <a:lvl4pPr marL="1169015" algn="l" defTabSz="779343" rtl="0" eaLnBrk="1" latinLnBrk="0" hangingPunct="1">
                        <a:defRPr sz="1500" kern="1200">
                          <a:solidFill>
                            <a:schemeClr val="tx1"/>
                          </a:solidFill>
                          <a:latin typeface="Calibri"/>
                        </a:defRPr>
                      </a:lvl4pPr>
                      <a:lvl5pPr marL="1558686" algn="l" defTabSz="779343" rtl="0" eaLnBrk="1" latinLnBrk="0" hangingPunct="1">
                        <a:defRPr sz="1500" kern="1200">
                          <a:solidFill>
                            <a:schemeClr val="tx1"/>
                          </a:solidFill>
                          <a:latin typeface="Calibri"/>
                        </a:defRPr>
                      </a:lvl5pPr>
                      <a:lvl6pPr marL="1948358" algn="l" defTabSz="779343" rtl="0" eaLnBrk="1" latinLnBrk="0" hangingPunct="1">
                        <a:defRPr sz="1500" kern="1200">
                          <a:solidFill>
                            <a:schemeClr val="tx1"/>
                          </a:solidFill>
                          <a:latin typeface="Calibri"/>
                        </a:defRPr>
                      </a:lvl6pPr>
                      <a:lvl7pPr marL="2338029" algn="l" defTabSz="779343" rtl="0" eaLnBrk="1" latinLnBrk="0" hangingPunct="1">
                        <a:defRPr sz="1500" kern="1200">
                          <a:solidFill>
                            <a:schemeClr val="tx1"/>
                          </a:solidFill>
                          <a:latin typeface="Calibri"/>
                        </a:defRPr>
                      </a:lvl7pPr>
                      <a:lvl8pPr marL="2727701" algn="l" defTabSz="779343" rtl="0" eaLnBrk="1" latinLnBrk="0" hangingPunct="1">
                        <a:defRPr sz="1500" kern="1200">
                          <a:solidFill>
                            <a:schemeClr val="tx1"/>
                          </a:solidFill>
                          <a:latin typeface="Calibri"/>
                        </a:defRPr>
                      </a:lvl8pPr>
                      <a:lvl9pPr marL="3117372" algn="l" defTabSz="779343" rtl="0" eaLnBrk="1" latinLnBrk="0" hangingPunct="1">
                        <a:defRPr sz="1500" kern="1200">
                          <a:solidFill>
                            <a:schemeClr val="tx1"/>
                          </a:solidFill>
                          <a:latin typeface="Calibri"/>
                        </a:defRPr>
                      </a:lvl9pPr>
                    </a:lstStyle>
                    <a:p>
                      <a:pPr marL="174625" marR="0" lvl="0" indent="-174625"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fi-FI" sz="110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79343" rtl="0" eaLnBrk="1" latinLnBrk="0" hangingPunct="1">
                        <a:defRPr sz="1500" kern="1200">
                          <a:solidFill>
                            <a:schemeClr val="tx1"/>
                          </a:solidFill>
                          <a:latin typeface="Calibri"/>
                        </a:defRPr>
                      </a:lvl1pPr>
                      <a:lvl2pPr marL="389672" algn="l" defTabSz="779343" rtl="0" eaLnBrk="1" latinLnBrk="0" hangingPunct="1">
                        <a:defRPr sz="1500" kern="1200">
                          <a:solidFill>
                            <a:schemeClr val="tx1"/>
                          </a:solidFill>
                          <a:latin typeface="Calibri"/>
                        </a:defRPr>
                      </a:lvl2pPr>
                      <a:lvl3pPr marL="779343" algn="l" defTabSz="779343" rtl="0" eaLnBrk="1" latinLnBrk="0" hangingPunct="1">
                        <a:defRPr sz="1500" kern="1200">
                          <a:solidFill>
                            <a:schemeClr val="tx1"/>
                          </a:solidFill>
                          <a:latin typeface="Calibri"/>
                        </a:defRPr>
                      </a:lvl3pPr>
                      <a:lvl4pPr marL="1169015" algn="l" defTabSz="779343" rtl="0" eaLnBrk="1" latinLnBrk="0" hangingPunct="1">
                        <a:defRPr sz="1500" kern="1200">
                          <a:solidFill>
                            <a:schemeClr val="tx1"/>
                          </a:solidFill>
                          <a:latin typeface="Calibri"/>
                        </a:defRPr>
                      </a:lvl4pPr>
                      <a:lvl5pPr marL="1558686" algn="l" defTabSz="779343" rtl="0" eaLnBrk="1" latinLnBrk="0" hangingPunct="1">
                        <a:defRPr sz="1500" kern="1200">
                          <a:solidFill>
                            <a:schemeClr val="tx1"/>
                          </a:solidFill>
                          <a:latin typeface="Calibri"/>
                        </a:defRPr>
                      </a:lvl5pPr>
                      <a:lvl6pPr marL="1948358" algn="l" defTabSz="779343" rtl="0" eaLnBrk="1" latinLnBrk="0" hangingPunct="1">
                        <a:defRPr sz="1500" kern="1200">
                          <a:solidFill>
                            <a:schemeClr val="tx1"/>
                          </a:solidFill>
                          <a:latin typeface="Calibri"/>
                        </a:defRPr>
                      </a:lvl6pPr>
                      <a:lvl7pPr marL="2338029" algn="l" defTabSz="779343" rtl="0" eaLnBrk="1" latinLnBrk="0" hangingPunct="1">
                        <a:defRPr sz="1500" kern="1200">
                          <a:solidFill>
                            <a:schemeClr val="tx1"/>
                          </a:solidFill>
                          <a:latin typeface="Calibri"/>
                        </a:defRPr>
                      </a:lvl7pPr>
                      <a:lvl8pPr marL="2727701" algn="l" defTabSz="779343" rtl="0" eaLnBrk="1" latinLnBrk="0" hangingPunct="1">
                        <a:defRPr sz="1500" kern="1200">
                          <a:solidFill>
                            <a:schemeClr val="tx1"/>
                          </a:solidFill>
                          <a:latin typeface="Calibri"/>
                        </a:defRPr>
                      </a:lvl8pPr>
                      <a:lvl9pPr marL="3117372" algn="l" defTabSz="779343" rtl="0" eaLnBrk="1" latinLnBrk="0" hangingPunct="1">
                        <a:defRPr sz="1500" kern="1200">
                          <a:solidFill>
                            <a:schemeClr val="tx1"/>
                          </a:solidFill>
                          <a:latin typeface="Calibri"/>
                        </a:defRPr>
                      </a:lvl9pPr>
                    </a:lstStyle>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fi-FI" sz="110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kumimoji="0" lang="fi-FI" sz="110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kumimoji="0" lang="fi-FI" sz="110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kumimoji="0" lang="fi-FI" sz="110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79343" rtl="0" eaLnBrk="1" latinLnBrk="0" hangingPunct="1">
                        <a:defRPr sz="1500" kern="1200">
                          <a:solidFill>
                            <a:schemeClr val="tx1"/>
                          </a:solidFill>
                          <a:latin typeface="Calibri"/>
                        </a:defRPr>
                      </a:lvl1pPr>
                      <a:lvl2pPr marL="389672" algn="l" defTabSz="779343" rtl="0" eaLnBrk="1" latinLnBrk="0" hangingPunct="1">
                        <a:defRPr sz="1500" kern="1200">
                          <a:solidFill>
                            <a:schemeClr val="tx1"/>
                          </a:solidFill>
                          <a:latin typeface="Calibri"/>
                        </a:defRPr>
                      </a:lvl2pPr>
                      <a:lvl3pPr marL="779343" algn="l" defTabSz="779343" rtl="0" eaLnBrk="1" latinLnBrk="0" hangingPunct="1">
                        <a:defRPr sz="1500" kern="1200">
                          <a:solidFill>
                            <a:schemeClr val="tx1"/>
                          </a:solidFill>
                          <a:latin typeface="Calibri"/>
                        </a:defRPr>
                      </a:lvl3pPr>
                      <a:lvl4pPr marL="1169015" algn="l" defTabSz="779343" rtl="0" eaLnBrk="1" latinLnBrk="0" hangingPunct="1">
                        <a:defRPr sz="1500" kern="1200">
                          <a:solidFill>
                            <a:schemeClr val="tx1"/>
                          </a:solidFill>
                          <a:latin typeface="Calibri"/>
                        </a:defRPr>
                      </a:lvl4pPr>
                      <a:lvl5pPr marL="1558686" algn="l" defTabSz="779343" rtl="0" eaLnBrk="1" latinLnBrk="0" hangingPunct="1">
                        <a:defRPr sz="1500" kern="1200">
                          <a:solidFill>
                            <a:schemeClr val="tx1"/>
                          </a:solidFill>
                          <a:latin typeface="Calibri"/>
                        </a:defRPr>
                      </a:lvl5pPr>
                      <a:lvl6pPr marL="1948358" algn="l" defTabSz="779343" rtl="0" eaLnBrk="1" latinLnBrk="0" hangingPunct="1">
                        <a:defRPr sz="1500" kern="1200">
                          <a:solidFill>
                            <a:schemeClr val="tx1"/>
                          </a:solidFill>
                          <a:latin typeface="Calibri"/>
                        </a:defRPr>
                      </a:lvl6pPr>
                      <a:lvl7pPr marL="2338029" algn="l" defTabSz="779343" rtl="0" eaLnBrk="1" latinLnBrk="0" hangingPunct="1">
                        <a:defRPr sz="1500" kern="1200">
                          <a:solidFill>
                            <a:schemeClr val="tx1"/>
                          </a:solidFill>
                          <a:latin typeface="Calibri"/>
                        </a:defRPr>
                      </a:lvl7pPr>
                      <a:lvl8pPr marL="2727701" algn="l" defTabSz="779343" rtl="0" eaLnBrk="1" latinLnBrk="0" hangingPunct="1">
                        <a:defRPr sz="1500" kern="1200">
                          <a:solidFill>
                            <a:schemeClr val="tx1"/>
                          </a:solidFill>
                          <a:latin typeface="Calibri"/>
                        </a:defRPr>
                      </a:lvl8pPr>
                      <a:lvl9pPr marL="3117372" algn="l" defTabSz="779343" rtl="0" eaLnBrk="1" latinLnBrk="0" hangingPunct="1">
                        <a:defRPr sz="1500" kern="1200">
                          <a:solidFill>
                            <a:schemeClr val="tx1"/>
                          </a:solidFill>
                          <a:latin typeface="Calibri"/>
                        </a:defRPr>
                      </a:lvl9pPr>
                    </a:lstStyle>
                    <a:p>
                      <a:pPr marL="185738" marR="0" lvl="0" indent="-185738" algn="l" defTabSz="914400" rtl="0" eaLnBrk="0" fontAlgn="base" latinLnBrk="0" hangingPunct="0">
                        <a:lnSpc>
                          <a:spcPct val="100000"/>
                        </a:lnSpc>
                        <a:spcBef>
                          <a:spcPts val="0"/>
                        </a:spcBef>
                        <a:spcAft>
                          <a:spcPct val="0"/>
                        </a:spcAft>
                        <a:buClrTx/>
                        <a:buSzTx/>
                        <a:buFont typeface="+mj-lt"/>
                        <a:buNone/>
                        <a:tabLst/>
                        <a:defRPr/>
                      </a:pPr>
                      <a:endParaRPr kumimoji="0" lang="fi-FI" sz="1100" b="0" i="1" u="none" strike="noStrike" kern="1200" cap="none" normalizeH="0" baseline="0" dirty="0">
                        <a:ln>
                          <a:noFill/>
                        </a:ln>
                        <a:solidFill>
                          <a:srgbClr val="0070C0"/>
                        </a:solidFill>
                        <a:effectLst/>
                        <a:latin typeface="Arial Narrow" panose="020B0606020202030204" pitchFamily="34" charset="0"/>
                        <a:ea typeface="ＭＳ Ｐゴシック" pitchFamily="-65" charset="-128"/>
                        <a:cs typeface="+mn-cs"/>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6" name="Taulukko 1">
            <a:extLst>
              <a:ext uri="{FF2B5EF4-FFF2-40B4-BE49-F238E27FC236}">
                <a16:creationId xmlns:a16="http://schemas.microsoft.com/office/drawing/2014/main" id="{F0E65164-AB8F-4A36-A15B-5D1A7D2C6C7A}"/>
              </a:ext>
            </a:extLst>
          </p:cNvPr>
          <p:cNvGraphicFramePr>
            <a:graphicFrameLocks noGrp="1"/>
          </p:cNvGraphicFramePr>
          <p:nvPr/>
        </p:nvGraphicFramePr>
        <p:xfrm>
          <a:off x="188801" y="3281694"/>
          <a:ext cx="8632654" cy="1033625"/>
        </p:xfrm>
        <a:graphic>
          <a:graphicData uri="http://schemas.openxmlformats.org/drawingml/2006/table">
            <a:tbl>
              <a:tblPr firstRow="1" bandRow="1">
                <a:tableStyleId>{F5AB1C69-6EDB-4FF4-983F-18BD219EF322}</a:tableStyleId>
              </a:tblPr>
              <a:tblGrid>
                <a:gridCol w="4683275">
                  <a:extLst>
                    <a:ext uri="{9D8B030D-6E8A-4147-A177-3AD203B41FA5}">
                      <a16:colId xmlns:a16="http://schemas.microsoft.com/office/drawing/2014/main" val="20000"/>
                    </a:ext>
                  </a:extLst>
                </a:gridCol>
                <a:gridCol w="3949379">
                  <a:extLst>
                    <a:ext uri="{9D8B030D-6E8A-4147-A177-3AD203B41FA5}">
                      <a16:colId xmlns:a16="http://schemas.microsoft.com/office/drawing/2014/main" val="20001"/>
                    </a:ext>
                  </a:extLst>
                </a:gridCol>
              </a:tblGrid>
              <a:tr h="20939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u="none" strike="noStrike" kern="1200" cap="none" normalizeH="0" baseline="0" dirty="0">
                          <a:ln>
                            <a:noFill/>
                          </a:ln>
                          <a:solidFill>
                            <a:schemeClr val="lt1"/>
                          </a:solidFill>
                          <a:effectLst/>
                          <a:latin typeface="+mn-lt"/>
                          <a:ea typeface="+mn-ea"/>
                          <a:cs typeface="+mn-cs"/>
                        </a:rPr>
                        <a:t>Indikaattorit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1" u="none" strike="noStrike" kern="1200" cap="none" normalizeH="0" baseline="0" dirty="0">
                        <a:ln>
                          <a:noFill/>
                        </a:ln>
                        <a:solidFill>
                          <a:schemeClr val="lt1"/>
                        </a:solidFill>
                        <a:effectLst/>
                        <a:latin typeface="+mn-lt"/>
                        <a:ea typeface="+mn-ea"/>
                        <a:cs typeface="+mn-cs"/>
                      </a:endParaRPr>
                    </a:p>
                  </a:txBody>
                  <a:tcPr>
                    <a:solidFill>
                      <a:schemeClr val="accent1">
                        <a:lumMod val="50000"/>
                      </a:schemeClr>
                    </a:solidFill>
                  </a:tcPr>
                </a:tc>
                <a:extLst>
                  <a:ext uri="{0D108BD9-81ED-4DB2-BD59-A6C34878D82A}">
                    <a16:rowId xmlns:a16="http://schemas.microsoft.com/office/drawing/2014/main" val="10000"/>
                  </a:ext>
                </a:extLst>
              </a:tr>
              <a:tr h="2093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u="none" strike="noStrike" kern="1200" cap="none" normalizeH="0" baseline="0" dirty="0">
                          <a:ln>
                            <a:noFill/>
                          </a:ln>
                          <a:solidFill>
                            <a:schemeClr val="lt1"/>
                          </a:solidFill>
                          <a:effectLst/>
                          <a:latin typeface="+mn-lt"/>
                          <a:ea typeface="+mn-ea"/>
                          <a:cs typeface="+mn-cs"/>
                        </a:rPr>
                        <a:t>Avainindikaattorit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u="none" strike="noStrike" kern="1200" cap="none" normalizeH="0" baseline="0" dirty="0">
                          <a:ln>
                            <a:noFill/>
                          </a:ln>
                          <a:solidFill>
                            <a:schemeClr val="lt1"/>
                          </a:solidFill>
                          <a:effectLst/>
                          <a:latin typeface="+mn-lt"/>
                          <a:ea typeface="+mn-ea"/>
                          <a:cs typeface="+mn-cs"/>
                        </a:rPr>
                        <a:t>Tiekarttaindikaattorit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1"/>
                  </a:ext>
                </a:extLst>
              </a:tr>
              <a:tr h="424025">
                <a:tc>
                  <a: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kumimoji="0" lang="fi-FI" sz="105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fi-FI" sz="105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fi-FI" sz="105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3582571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0758CD-B9A8-4FA8-BC7C-1D47BDD869A9}"/>
              </a:ext>
            </a:extLst>
          </p:cNvPr>
          <p:cNvSpPr>
            <a:spLocks noGrp="1"/>
          </p:cNvSpPr>
          <p:nvPr>
            <p:ph type="dt" sz="half" idx="2"/>
          </p:nvPr>
        </p:nvSpPr>
        <p:spPr/>
        <p:txBody>
          <a:bodyPr/>
          <a:lstStyle/>
          <a:p>
            <a:fld id="{A5E697A1-3F13-4B58-9FC9-411EEC634510}" type="datetime1">
              <a:rPr lang="fi-FI" smtClean="0"/>
              <a:pPr/>
              <a:t>13.4.2021</a:t>
            </a:fld>
            <a:endParaRPr lang="fi-FI" dirty="0"/>
          </a:p>
        </p:txBody>
      </p:sp>
      <p:sp>
        <p:nvSpPr>
          <p:cNvPr id="3" name="Slide Number Placeholder 2">
            <a:extLst>
              <a:ext uri="{FF2B5EF4-FFF2-40B4-BE49-F238E27FC236}">
                <a16:creationId xmlns:a16="http://schemas.microsoft.com/office/drawing/2014/main" id="{CD528AE9-6584-4E1E-87C6-CEAEB38FA4D2}"/>
              </a:ext>
            </a:extLst>
          </p:cNvPr>
          <p:cNvSpPr>
            <a:spLocks noGrp="1"/>
          </p:cNvSpPr>
          <p:nvPr>
            <p:ph type="sldNum" sz="quarter" idx="4"/>
          </p:nvPr>
        </p:nvSpPr>
        <p:spPr/>
        <p:txBody>
          <a:bodyPr/>
          <a:lstStyle/>
          <a:p>
            <a:fld id="{24342B02-74FC-4320-A08D-C58DA89F77A2}" type="slidenum">
              <a:rPr lang="fi-FI" smtClean="0"/>
              <a:pPr/>
              <a:t>27</a:t>
            </a:fld>
            <a:endParaRPr lang="fi-FI" dirty="0"/>
          </a:p>
        </p:txBody>
      </p:sp>
      <p:sp>
        <p:nvSpPr>
          <p:cNvPr id="4" name="Text Placeholder 3">
            <a:extLst>
              <a:ext uri="{FF2B5EF4-FFF2-40B4-BE49-F238E27FC236}">
                <a16:creationId xmlns:a16="http://schemas.microsoft.com/office/drawing/2014/main" id="{174C12A1-5980-4052-B6D8-C3F07B689A9C}"/>
              </a:ext>
            </a:extLst>
          </p:cNvPr>
          <p:cNvSpPr>
            <a:spLocks noGrp="1"/>
          </p:cNvSpPr>
          <p:nvPr>
            <p:ph type="body" sz="quarter" idx="15"/>
          </p:nvPr>
        </p:nvSpPr>
        <p:spPr/>
        <p:txBody>
          <a:bodyPr/>
          <a:lstStyle/>
          <a:p>
            <a:endParaRPr lang="fi-FI"/>
          </a:p>
        </p:txBody>
      </p:sp>
      <p:graphicFrame>
        <p:nvGraphicFramePr>
          <p:cNvPr id="5" name="Sisällön paikkamerkki 9">
            <a:extLst>
              <a:ext uri="{FF2B5EF4-FFF2-40B4-BE49-F238E27FC236}">
                <a16:creationId xmlns:a16="http://schemas.microsoft.com/office/drawing/2014/main" id="{7FDDF095-093B-456F-91C7-A317E6222A42}"/>
              </a:ext>
            </a:extLst>
          </p:cNvPr>
          <p:cNvGraphicFramePr>
            <a:graphicFrameLocks/>
          </p:cNvGraphicFramePr>
          <p:nvPr>
            <p:extLst>
              <p:ext uri="{D42A27DB-BD31-4B8C-83A1-F6EECF244321}">
                <p14:modId xmlns:p14="http://schemas.microsoft.com/office/powerpoint/2010/main" val="1595344167"/>
              </p:ext>
            </p:extLst>
          </p:nvPr>
        </p:nvGraphicFramePr>
        <p:xfrm>
          <a:off x="276225" y="392676"/>
          <a:ext cx="8553450" cy="2257797"/>
        </p:xfrm>
        <a:graphic>
          <a:graphicData uri="http://schemas.openxmlformats.org/drawingml/2006/table">
            <a:tbl>
              <a:tblPr firstRow="1" bandRow="1">
                <a:tableStyleId>{F5AB1C69-6EDB-4FF4-983F-18BD219EF322}</a:tableStyleId>
              </a:tblPr>
              <a:tblGrid>
                <a:gridCol w="6896182">
                  <a:extLst>
                    <a:ext uri="{9D8B030D-6E8A-4147-A177-3AD203B41FA5}">
                      <a16:colId xmlns:a16="http://schemas.microsoft.com/office/drawing/2014/main" val="20000"/>
                    </a:ext>
                  </a:extLst>
                </a:gridCol>
                <a:gridCol w="1657268">
                  <a:extLst>
                    <a:ext uri="{9D8B030D-6E8A-4147-A177-3AD203B41FA5}">
                      <a16:colId xmlns:a16="http://schemas.microsoft.com/office/drawing/2014/main" val="20001"/>
                    </a:ext>
                  </a:extLst>
                </a:gridCol>
              </a:tblGrid>
              <a:tr h="371475">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i-FI" sz="1600" b="1" u="none" strike="noStrike" kern="1200" cap="none" normalizeH="0" baseline="0" dirty="0">
                          <a:ln>
                            <a:noFill/>
                          </a:ln>
                          <a:solidFill>
                            <a:schemeClr val="lt1"/>
                          </a:solidFill>
                          <a:effectLst/>
                          <a:latin typeface="+mn-lt"/>
                          <a:ea typeface="+mn-ea"/>
                          <a:cs typeface="+mn-cs"/>
                        </a:rPr>
                        <a:t>Painopiste: Yhdyskuntajäte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i-FI" dirty="0"/>
                    </a:p>
                  </a:txBody>
                  <a:tcPr/>
                </a:tc>
                <a:extLst>
                  <a:ext uri="{0D108BD9-81ED-4DB2-BD59-A6C34878D82A}">
                    <a16:rowId xmlns:a16="http://schemas.microsoft.com/office/drawing/2014/main" val="10000"/>
                  </a:ext>
                </a:extLst>
              </a:tr>
              <a:tr h="628774">
                <a:tc>
                  <a:txBody>
                    <a:bodyPr/>
                    <a:lstStyle/>
                    <a:p>
                      <a:r>
                        <a:rPr kumimoji="0" lang="fi-FI" sz="1600" b="1" u="none" strike="noStrike" kern="1200" cap="none" normalizeH="0" baseline="0" dirty="0">
                          <a:ln>
                            <a:noFill/>
                          </a:ln>
                          <a:solidFill>
                            <a:schemeClr val="lt1"/>
                          </a:solidFill>
                          <a:effectLst/>
                          <a:latin typeface="+mn-lt"/>
                          <a:ea typeface="+mn-ea"/>
                          <a:cs typeface="+mn-cs"/>
                        </a:rPr>
                        <a:t>Välittömästi 2021-2023 toteuttavat tavoitetilaan liittyvät toimenpiteet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kumimoji="0" lang="fi-FI" sz="1600" b="1" u="none" strike="noStrike" kern="1200" cap="none" normalizeH="0" baseline="0" dirty="0">
                          <a:ln>
                            <a:noFill/>
                          </a:ln>
                          <a:solidFill>
                            <a:schemeClr val="lt1"/>
                          </a:solidFill>
                          <a:effectLst/>
                          <a:latin typeface="+mn-lt"/>
                          <a:ea typeface="+mn-ea"/>
                          <a:cs typeface="+mn-cs"/>
                        </a:rPr>
                        <a:t>Vastuutahot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1"/>
                  </a:ext>
                </a:extLst>
              </a:tr>
              <a:tr h="628774">
                <a:tc>
                  <a:txBody>
                    <a:bodyPr/>
                    <a:lstStyle/>
                    <a:p>
                      <a:endParaRPr lang="fi-FI" dirty="0">
                        <a:solidFill>
                          <a:schemeClr val="accent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i-FI" dirty="0">
                        <a:solidFill>
                          <a:schemeClr val="accent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28774">
                <a:tc>
                  <a:txBody>
                    <a:bodyPr/>
                    <a:lstStyle/>
                    <a:p>
                      <a:endParaRPr lang="fi-FI" dirty="0">
                        <a:solidFill>
                          <a:schemeClr val="accent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i-FI" dirty="0">
                        <a:solidFill>
                          <a:schemeClr val="accent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6" name="Taulukko 1">
            <a:extLst>
              <a:ext uri="{FF2B5EF4-FFF2-40B4-BE49-F238E27FC236}">
                <a16:creationId xmlns:a16="http://schemas.microsoft.com/office/drawing/2014/main" id="{569F33EF-05BF-434D-9A42-45C0675DC3A5}"/>
              </a:ext>
            </a:extLst>
          </p:cNvPr>
          <p:cNvGraphicFramePr>
            <a:graphicFrameLocks noGrp="1"/>
          </p:cNvGraphicFramePr>
          <p:nvPr/>
        </p:nvGraphicFramePr>
        <p:xfrm>
          <a:off x="276226" y="3097779"/>
          <a:ext cx="8553450" cy="1033625"/>
        </p:xfrm>
        <a:graphic>
          <a:graphicData uri="http://schemas.openxmlformats.org/drawingml/2006/table">
            <a:tbl>
              <a:tblPr firstRow="1" bandRow="1">
                <a:tableStyleId>{F5AB1C69-6EDB-4FF4-983F-18BD219EF322}</a:tableStyleId>
              </a:tblPr>
              <a:tblGrid>
                <a:gridCol w="4640307">
                  <a:extLst>
                    <a:ext uri="{9D8B030D-6E8A-4147-A177-3AD203B41FA5}">
                      <a16:colId xmlns:a16="http://schemas.microsoft.com/office/drawing/2014/main" val="20000"/>
                    </a:ext>
                  </a:extLst>
                </a:gridCol>
                <a:gridCol w="3913143">
                  <a:extLst>
                    <a:ext uri="{9D8B030D-6E8A-4147-A177-3AD203B41FA5}">
                      <a16:colId xmlns:a16="http://schemas.microsoft.com/office/drawing/2014/main" val="20001"/>
                    </a:ext>
                  </a:extLst>
                </a:gridCol>
              </a:tblGrid>
              <a:tr h="20939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u="none" strike="noStrike" kern="1200" cap="none" normalizeH="0" baseline="0" dirty="0">
                          <a:ln>
                            <a:noFill/>
                          </a:ln>
                          <a:solidFill>
                            <a:schemeClr val="lt1"/>
                          </a:solidFill>
                          <a:effectLst/>
                          <a:latin typeface="+mn-lt"/>
                          <a:ea typeface="+mn-ea"/>
                          <a:cs typeface="+mn-cs"/>
                        </a:rPr>
                        <a:t>Indikaattorit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1" u="none" strike="noStrike" kern="1200" cap="none" normalizeH="0" baseline="0" dirty="0">
                        <a:ln>
                          <a:noFill/>
                        </a:ln>
                        <a:solidFill>
                          <a:schemeClr val="lt1"/>
                        </a:solidFill>
                        <a:effectLst/>
                        <a:latin typeface="+mn-lt"/>
                        <a:ea typeface="+mn-ea"/>
                        <a:cs typeface="+mn-cs"/>
                      </a:endParaRPr>
                    </a:p>
                  </a:txBody>
                  <a:tcPr>
                    <a:solidFill>
                      <a:schemeClr val="accent1">
                        <a:lumMod val="50000"/>
                      </a:schemeClr>
                    </a:solidFill>
                  </a:tcPr>
                </a:tc>
                <a:extLst>
                  <a:ext uri="{0D108BD9-81ED-4DB2-BD59-A6C34878D82A}">
                    <a16:rowId xmlns:a16="http://schemas.microsoft.com/office/drawing/2014/main" val="10000"/>
                  </a:ext>
                </a:extLst>
              </a:tr>
              <a:tr h="2093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u="none" strike="noStrike" kern="1200" cap="none" normalizeH="0" baseline="0" dirty="0">
                          <a:ln>
                            <a:noFill/>
                          </a:ln>
                          <a:solidFill>
                            <a:schemeClr val="lt1"/>
                          </a:solidFill>
                          <a:effectLst/>
                          <a:latin typeface="+mn-lt"/>
                          <a:ea typeface="+mn-ea"/>
                          <a:cs typeface="+mn-cs"/>
                        </a:rPr>
                        <a:t>Avainindikaattorit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u="none" strike="noStrike" kern="1200" cap="none" normalizeH="0" baseline="0" dirty="0">
                          <a:ln>
                            <a:noFill/>
                          </a:ln>
                          <a:solidFill>
                            <a:schemeClr val="lt1"/>
                          </a:solidFill>
                          <a:effectLst/>
                          <a:latin typeface="+mn-lt"/>
                          <a:ea typeface="+mn-ea"/>
                          <a:cs typeface="+mn-cs"/>
                        </a:rPr>
                        <a:t>Tiekarttaindikaattorit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1"/>
                  </a:ext>
                </a:extLst>
              </a:tr>
              <a:tr h="424025">
                <a:tc>
                  <a: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kumimoji="0" lang="fi-FI" sz="105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fi-FI" sz="105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fi-FI" sz="105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0695632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0758CD-B9A8-4FA8-BC7C-1D47BDD869A9}"/>
              </a:ext>
            </a:extLst>
          </p:cNvPr>
          <p:cNvSpPr>
            <a:spLocks noGrp="1"/>
          </p:cNvSpPr>
          <p:nvPr>
            <p:ph type="dt" sz="half" idx="2"/>
          </p:nvPr>
        </p:nvSpPr>
        <p:spPr/>
        <p:txBody>
          <a:bodyPr/>
          <a:lstStyle/>
          <a:p>
            <a:fld id="{A5E697A1-3F13-4B58-9FC9-411EEC634510}" type="datetime1">
              <a:rPr lang="fi-FI" smtClean="0"/>
              <a:pPr/>
              <a:t>13.4.2021</a:t>
            </a:fld>
            <a:endParaRPr lang="fi-FI" dirty="0"/>
          </a:p>
        </p:txBody>
      </p:sp>
      <p:sp>
        <p:nvSpPr>
          <p:cNvPr id="3" name="Slide Number Placeholder 2">
            <a:extLst>
              <a:ext uri="{FF2B5EF4-FFF2-40B4-BE49-F238E27FC236}">
                <a16:creationId xmlns:a16="http://schemas.microsoft.com/office/drawing/2014/main" id="{CD528AE9-6584-4E1E-87C6-CEAEB38FA4D2}"/>
              </a:ext>
            </a:extLst>
          </p:cNvPr>
          <p:cNvSpPr>
            <a:spLocks noGrp="1"/>
          </p:cNvSpPr>
          <p:nvPr>
            <p:ph type="sldNum" sz="quarter" idx="4"/>
          </p:nvPr>
        </p:nvSpPr>
        <p:spPr/>
        <p:txBody>
          <a:bodyPr/>
          <a:lstStyle/>
          <a:p>
            <a:fld id="{24342B02-74FC-4320-A08D-C58DA89F77A2}" type="slidenum">
              <a:rPr lang="fi-FI" smtClean="0"/>
              <a:pPr/>
              <a:t>28</a:t>
            </a:fld>
            <a:endParaRPr lang="fi-FI" dirty="0"/>
          </a:p>
        </p:txBody>
      </p:sp>
      <p:sp>
        <p:nvSpPr>
          <p:cNvPr id="4" name="Text Placeholder 3">
            <a:extLst>
              <a:ext uri="{FF2B5EF4-FFF2-40B4-BE49-F238E27FC236}">
                <a16:creationId xmlns:a16="http://schemas.microsoft.com/office/drawing/2014/main" id="{174C12A1-5980-4052-B6D8-C3F07B689A9C}"/>
              </a:ext>
            </a:extLst>
          </p:cNvPr>
          <p:cNvSpPr>
            <a:spLocks noGrp="1"/>
          </p:cNvSpPr>
          <p:nvPr>
            <p:ph type="body" sz="quarter" idx="15"/>
          </p:nvPr>
        </p:nvSpPr>
        <p:spPr/>
        <p:txBody>
          <a:bodyPr/>
          <a:lstStyle/>
          <a:p>
            <a:endParaRPr lang="fi-FI"/>
          </a:p>
        </p:txBody>
      </p:sp>
      <p:graphicFrame>
        <p:nvGraphicFramePr>
          <p:cNvPr id="5" name="Sisällön paikkamerkki 5">
            <a:extLst>
              <a:ext uri="{FF2B5EF4-FFF2-40B4-BE49-F238E27FC236}">
                <a16:creationId xmlns:a16="http://schemas.microsoft.com/office/drawing/2014/main" id="{8A3E903E-7C40-4DA7-890B-32251B940074}"/>
              </a:ext>
            </a:extLst>
          </p:cNvPr>
          <p:cNvGraphicFramePr>
            <a:graphicFrameLocks/>
          </p:cNvGraphicFramePr>
          <p:nvPr>
            <p:extLst>
              <p:ext uri="{D42A27DB-BD31-4B8C-83A1-F6EECF244321}">
                <p14:modId xmlns:p14="http://schemas.microsoft.com/office/powerpoint/2010/main" val="2596131437"/>
              </p:ext>
            </p:extLst>
          </p:nvPr>
        </p:nvGraphicFramePr>
        <p:xfrm>
          <a:off x="188801" y="41724"/>
          <a:ext cx="8632652" cy="3281057"/>
        </p:xfrm>
        <a:graphic>
          <a:graphicData uri="http://schemas.openxmlformats.org/drawingml/2006/table">
            <a:tbl>
              <a:tblPr firstRow="1" bandRow="1">
                <a:tableStyleId>{F5AB1C69-6EDB-4FF4-983F-18BD219EF322}</a:tableStyleId>
              </a:tblPr>
              <a:tblGrid>
                <a:gridCol w="2158163">
                  <a:extLst>
                    <a:ext uri="{9D8B030D-6E8A-4147-A177-3AD203B41FA5}">
                      <a16:colId xmlns:a16="http://schemas.microsoft.com/office/drawing/2014/main" val="20001"/>
                    </a:ext>
                  </a:extLst>
                </a:gridCol>
                <a:gridCol w="2158163">
                  <a:extLst>
                    <a:ext uri="{9D8B030D-6E8A-4147-A177-3AD203B41FA5}">
                      <a16:colId xmlns:a16="http://schemas.microsoft.com/office/drawing/2014/main" val="20002"/>
                    </a:ext>
                  </a:extLst>
                </a:gridCol>
                <a:gridCol w="2158163">
                  <a:extLst>
                    <a:ext uri="{9D8B030D-6E8A-4147-A177-3AD203B41FA5}">
                      <a16:colId xmlns:a16="http://schemas.microsoft.com/office/drawing/2014/main" val="2516633407"/>
                    </a:ext>
                  </a:extLst>
                </a:gridCol>
                <a:gridCol w="2158163">
                  <a:extLst>
                    <a:ext uri="{9D8B030D-6E8A-4147-A177-3AD203B41FA5}">
                      <a16:colId xmlns:a16="http://schemas.microsoft.com/office/drawing/2014/main" val="20004"/>
                    </a:ext>
                  </a:extLst>
                </a:gridCol>
              </a:tblGrid>
              <a:tr h="324539">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cap="none" normalizeH="0" baseline="0" dirty="0">
                          <a:ln>
                            <a:noFill/>
                          </a:ln>
                          <a:solidFill>
                            <a:schemeClr val="bg1"/>
                          </a:solidFill>
                          <a:effectLst/>
                          <a:latin typeface="Calibri" panose="020F0502020204030204" pitchFamily="34" charset="0"/>
                          <a:ea typeface="ＭＳ Ｐゴシック" pitchFamily="-65" charset="-128"/>
                        </a:rPr>
                        <a:t>Kiertotaloutta tukeva painopiste: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cap="none" normalizeH="0" baseline="0" dirty="0">
                        <a:ln>
                          <a:noFill/>
                        </a:ln>
                        <a:solidFill>
                          <a:schemeClr val="accent5"/>
                        </a:solidFill>
                        <a:effectLst/>
                        <a:latin typeface="Calibri" panose="020F0502020204030204" pitchFamily="34" charset="0"/>
                        <a:ea typeface="ＭＳ Ｐゴシック" pitchFamily="-65" charset="-128"/>
                      </a:endParaRPr>
                    </a:p>
                  </a:txBody>
                  <a:tcPr/>
                </a:tc>
                <a:tc hMerge="1">
                  <a:txBody>
                    <a:bodyPr/>
                    <a:lstStyle/>
                    <a:p>
                      <a:endParaRPr lang="fi-FI"/>
                    </a:p>
                  </a:txBody>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i-FI" sz="1400" b="1" i="0" u="none" strike="noStrike" cap="none" normalizeH="0" baseline="0" dirty="0">
                        <a:ln>
                          <a:noFill/>
                        </a:ln>
                        <a:solidFill>
                          <a:schemeClr val="accent5"/>
                        </a:solidFill>
                        <a:effectLst/>
                        <a:latin typeface="Calibri" panose="020F0502020204030204" pitchFamily="34" charset="0"/>
                        <a:ea typeface="ＭＳ Ｐゴシック" pitchFamily="-65" charset="-128"/>
                      </a:endParaRPr>
                    </a:p>
                  </a:txBody>
                  <a:tcPr/>
                </a:tc>
                <a:extLst>
                  <a:ext uri="{0D108BD9-81ED-4DB2-BD59-A6C34878D82A}">
                    <a16:rowId xmlns:a16="http://schemas.microsoft.com/office/drawing/2014/main" val="10000"/>
                  </a:ext>
                </a:extLst>
              </a:tr>
              <a:tr h="6685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u="none" strike="noStrike" cap="none" normalizeH="0" baseline="0" dirty="0">
                          <a:ln>
                            <a:noFill/>
                          </a:ln>
                          <a:solidFill>
                            <a:schemeClr val="accent1">
                              <a:lumMod val="50000"/>
                            </a:schemeClr>
                          </a:solidFill>
                          <a:effectLst/>
                        </a:rPr>
                        <a:t>Toimenpiteet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u="none" strike="noStrike" cap="none" normalizeH="0" baseline="0" dirty="0">
                          <a:ln>
                            <a:noFill/>
                          </a:ln>
                          <a:solidFill>
                            <a:schemeClr val="accent1">
                              <a:lumMod val="50000"/>
                            </a:schemeClr>
                          </a:solidFill>
                          <a:effectLst/>
                        </a:rPr>
                        <a:t>2021-2023</a:t>
                      </a:r>
                      <a:endParaRPr kumimoji="0" lang="fi-FI" sz="1400" b="1" i="0" u="none" strike="noStrike" cap="none" normalizeH="0" baseline="0" dirty="0">
                        <a:ln>
                          <a:noFill/>
                        </a:ln>
                        <a:solidFill>
                          <a:schemeClr val="accent1">
                            <a:lumMod val="50000"/>
                          </a:schemeClr>
                        </a:solidFill>
                        <a:effectLst/>
                        <a:latin typeface="Calibri" panose="020F0502020204030204" pitchFamily="34" charset="0"/>
                        <a:ea typeface="ＭＳ Ｐゴシック" pitchFamily="-65"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u="none" strike="noStrike" cap="none" normalizeH="0" baseline="0" dirty="0">
                          <a:ln>
                            <a:noFill/>
                          </a:ln>
                          <a:solidFill>
                            <a:schemeClr val="accent1">
                              <a:lumMod val="50000"/>
                            </a:schemeClr>
                          </a:solidFill>
                          <a:effectLst/>
                        </a:rPr>
                        <a:t>Toimenpiteet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u="none" strike="noStrike" cap="none" normalizeH="0" baseline="0" dirty="0">
                          <a:ln>
                            <a:noFill/>
                          </a:ln>
                          <a:solidFill>
                            <a:schemeClr val="accent1">
                              <a:lumMod val="50000"/>
                            </a:schemeClr>
                          </a:solidFill>
                          <a:effectLst/>
                        </a:rPr>
                        <a:t>2023-2025</a:t>
                      </a:r>
                      <a:endParaRPr kumimoji="0" lang="fi-FI" sz="1400" b="1" i="0" u="none" strike="noStrike" cap="none" normalizeH="0" baseline="0" dirty="0">
                        <a:ln>
                          <a:noFill/>
                        </a:ln>
                        <a:solidFill>
                          <a:schemeClr val="accent1">
                            <a:lumMod val="50000"/>
                          </a:schemeClr>
                        </a:solidFill>
                        <a:effectLst/>
                        <a:latin typeface="Calibri" panose="020F0502020204030204" pitchFamily="34" charset="0"/>
                        <a:ea typeface="ＭＳ Ｐゴシック" pitchFamily="-65"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u="none" strike="noStrike" cap="none" normalizeH="0" baseline="0" dirty="0">
                          <a:ln>
                            <a:noFill/>
                          </a:ln>
                          <a:solidFill>
                            <a:schemeClr val="accent1">
                              <a:lumMod val="50000"/>
                            </a:schemeClr>
                          </a:solidFill>
                          <a:effectLst/>
                        </a:rPr>
                        <a:t>Toimenpiteet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u="none" strike="noStrike" cap="none" normalizeH="0" baseline="0" dirty="0">
                          <a:ln>
                            <a:noFill/>
                          </a:ln>
                          <a:solidFill>
                            <a:schemeClr val="accent1">
                              <a:lumMod val="50000"/>
                            </a:schemeClr>
                          </a:solidFill>
                          <a:effectLst/>
                        </a:rPr>
                        <a:t>2025-2035</a:t>
                      </a:r>
                      <a:endParaRPr kumimoji="0" lang="fi-FI" sz="1400" b="1" i="0" u="none" strike="noStrike" cap="none" normalizeH="0" baseline="0" dirty="0">
                        <a:ln>
                          <a:noFill/>
                        </a:ln>
                        <a:solidFill>
                          <a:schemeClr val="accent1">
                            <a:lumMod val="50000"/>
                          </a:schemeClr>
                        </a:solidFill>
                        <a:effectLst/>
                        <a:latin typeface="Calibri" panose="020F0502020204030204" pitchFamily="34" charset="0"/>
                        <a:ea typeface="ＭＳ Ｐゴシック" pitchFamily="-65"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i-FI" sz="1600" b="0" i="0" u="none" strike="noStrike" cap="none" normalizeH="0" baseline="0" dirty="0">
                          <a:ln>
                            <a:noFill/>
                          </a:ln>
                          <a:solidFill>
                            <a:schemeClr val="tx2"/>
                          </a:solidFill>
                          <a:effectLst/>
                        </a:rPr>
                        <a:t>Tavoitteet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i-FI" sz="1600" b="0" i="0" u="none" strike="noStrike" cap="none" normalizeH="0" baseline="0" dirty="0">
                          <a:ln>
                            <a:noFill/>
                          </a:ln>
                          <a:solidFill>
                            <a:schemeClr val="tx2"/>
                          </a:solidFill>
                          <a:effectLst/>
                        </a:rPr>
                        <a:t>2121-2035</a:t>
                      </a:r>
                      <a:endParaRPr kumimoji="0" lang="fi-FI" sz="1600" b="0" i="0" u="none" strike="noStrike" cap="none" normalizeH="0" baseline="0" dirty="0">
                        <a:ln>
                          <a:noFill/>
                        </a:ln>
                        <a:solidFill>
                          <a:schemeClr val="tx2"/>
                        </a:solidFill>
                        <a:effectLst/>
                        <a:latin typeface="Calibri" panose="020F0502020204030204" pitchFamily="34" charset="0"/>
                        <a:ea typeface="ＭＳ Ｐゴシック" pitchFamily="-65"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46747">
                <a:tc>
                  <a:txBody>
                    <a:bodyPr/>
                    <a:lstStyle>
                      <a:lvl1pPr marL="0" algn="l" defTabSz="779343" rtl="0" eaLnBrk="1" latinLnBrk="0" hangingPunct="1">
                        <a:defRPr sz="1500" kern="1200">
                          <a:solidFill>
                            <a:schemeClr val="tx1"/>
                          </a:solidFill>
                          <a:latin typeface="Calibri"/>
                        </a:defRPr>
                      </a:lvl1pPr>
                      <a:lvl2pPr marL="389672" algn="l" defTabSz="779343" rtl="0" eaLnBrk="1" latinLnBrk="0" hangingPunct="1">
                        <a:defRPr sz="1500" kern="1200">
                          <a:solidFill>
                            <a:schemeClr val="tx1"/>
                          </a:solidFill>
                          <a:latin typeface="Calibri"/>
                        </a:defRPr>
                      </a:lvl2pPr>
                      <a:lvl3pPr marL="779343" algn="l" defTabSz="779343" rtl="0" eaLnBrk="1" latinLnBrk="0" hangingPunct="1">
                        <a:defRPr sz="1500" kern="1200">
                          <a:solidFill>
                            <a:schemeClr val="tx1"/>
                          </a:solidFill>
                          <a:latin typeface="Calibri"/>
                        </a:defRPr>
                      </a:lvl3pPr>
                      <a:lvl4pPr marL="1169015" algn="l" defTabSz="779343" rtl="0" eaLnBrk="1" latinLnBrk="0" hangingPunct="1">
                        <a:defRPr sz="1500" kern="1200">
                          <a:solidFill>
                            <a:schemeClr val="tx1"/>
                          </a:solidFill>
                          <a:latin typeface="Calibri"/>
                        </a:defRPr>
                      </a:lvl4pPr>
                      <a:lvl5pPr marL="1558686" algn="l" defTabSz="779343" rtl="0" eaLnBrk="1" latinLnBrk="0" hangingPunct="1">
                        <a:defRPr sz="1500" kern="1200">
                          <a:solidFill>
                            <a:schemeClr val="tx1"/>
                          </a:solidFill>
                          <a:latin typeface="Calibri"/>
                        </a:defRPr>
                      </a:lvl5pPr>
                      <a:lvl6pPr marL="1948358" algn="l" defTabSz="779343" rtl="0" eaLnBrk="1" latinLnBrk="0" hangingPunct="1">
                        <a:defRPr sz="1500" kern="1200">
                          <a:solidFill>
                            <a:schemeClr val="tx1"/>
                          </a:solidFill>
                          <a:latin typeface="Calibri"/>
                        </a:defRPr>
                      </a:lvl6pPr>
                      <a:lvl7pPr marL="2338029" algn="l" defTabSz="779343" rtl="0" eaLnBrk="1" latinLnBrk="0" hangingPunct="1">
                        <a:defRPr sz="1500" kern="1200">
                          <a:solidFill>
                            <a:schemeClr val="tx1"/>
                          </a:solidFill>
                          <a:latin typeface="Calibri"/>
                        </a:defRPr>
                      </a:lvl7pPr>
                      <a:lvl8pPr marL="2727701" algn="l" defTabSz="779343" rtl="0" eaLnBrk="1" latinLnBrk="0" hangingPunct="1">
                        <a:defRPr sz="1500" kern="1200">
                          <a:solidFill>
                            <a:schemeClr val="tx1"/>
                          </a:solidFill>
                          <a:latin typeface="Calibri"/>
                        </a:defRPr>
                      </a:lvl8pPr>
                      <a:lvl9pPr marL="3117372" algn="l" defTabSz="779343" rtl="0" eaLnBrk="1" latinLnBrk="0" hangingPunct="1">
                        <a:defRPr sz="1500" kern="1200">
                          <a:solidFill>
                            <a:schemeClr val="tx1"/>
                          </a:solidFill>
                          <a:latin typeface="Calibri"/>
                        </a:defRPr>
                      </a:lvl9pPr>
                    </a:lstStyle>
                    <a:p>
                      <a:pPr marL="174625" marR="0" lvl="0" indent="-174625"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fi-FI" sz="110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79343" rtl="0" eaLnBrk="1" latinLnBrk="0" hangingPunct="1">
                        <a:defRPr sz="1500" kern="1200">
                          <a:solidFill>
                            <a:schemeClr val="tx1"/>
                          </a:solidFill>
                          <a:latin typeface="Calibri"/>
                        </a:defRPr>
                      </a:lvl1pPr>
                      <a:lvl2pPr marL="389672" algn="l" defTabSz="779343" rtl="0" eaLnBrk="1" latinLnBrk="0" hangingPunct="1">
                        <a:defRPr sz="1500" kern="1200">
                          <a:solidFill>
                            <a:schemeClr val="tx1"/>
                          </a:solidFill>
                          <a:latin typeface="Calibri"/>
                        </a:defRPr>
                      </a:lvl2pPr>
                      <a:lvl3pPr marL="779343" algn="l" defTabSz="779343" rtl="0" eaLnBrk="1" latinLnBrk="0" hangingPunct="1">
                        <a:defRPr sz="1500" kern="1200">
                          <a:solidFill>
                            <a:schemeClr val="tx1"/>
                          </a:solidFill>
                          <a:latin typeface="Calibri"/>
                        </a:defRPr>
                      </a:lvl3pPr>
                      <a:lvl4pPr marL="1169015" algn="l" defTabSz="779343" rtl="0" eaLnBrk="1" latinLnBrk="0" hangingPunct="1">
                        <a:defRPr sz="1500" kern="1200">
                          <a:solidFill>
                            <a:schemeClr val="tx1"/>
                          </a:solidFill>
                          <a:latin typeface="Calibri"/>
                        </a:defRPr>
                      </a:lvl4pPr>
                      <a:lvl5pPr marL="1558686" algn="l" defTabSz="779343" rtl="0" eaLnBrk="1" latinLnBrk="0" hangingPunct="1">
                        <a:defRPr sz="1500" kern="1200">
                          <a:solidFill>
                            <a:schemeClr val="tx1"/>
                          </a:solidFill>
                          <a:latin typeface="Calibri"/>
                        </a:defRPr>
                      </a:lvl5pPr>
                      <a:lvl6pPr marL="1948358" algn="l" defTabSz="779343" rtl="0" eaLnBrk="1" latinLnBrk="0" hangingPunct="1">
                        <a:defRPr sz="1500" kern="1200">
                          <a:solidFill>
                            <a:schemeClr val="tx1"/>
                          </a:solidFill>
                          <a:latin typeface="Calibri"/>
                        </a:defRPr>
                      </a:lvl6pPr>
                      <a:lvl7pPr marL="2338029" algn="l" defTabSz="779343" rtl="0" eaLnBrk="1" latinLnBrk="0" hangingPunct="1">
                        <a:defRPr sz="1500" kern="1200">
                          <a:solidFill>
                            <a:schemeClr val="tx1"/>
                          </a:solidFill>
                          <a:latin typeface="Calibri"/>
                        </a:defRPr>
                      </a:lvl7pPr>
                      <a:lvl8pPr marL="2727701" algn="l" defTabSz="779343" rtl="0" eaLnBrk="1" latinLnBrk="0" hangingPunct="1">
                        <a:defRPr sz="1500" kern="1200">
                          <a:solidFill>
                            <a:schemeClr val="tx1"/>
                          </a:solidFill>
                          <a:latin typeface="Calibri"/>
                        </a:defRPr>
                      </a:lvl8pPr>
                      <a:lvl9pPr marL="3117372" algn="l" defTabSz="779343" rtl="0" eaLnBrk="1" latinLnBrk="0" hangingPunct="1">
                        <a:defRPr sz="1500" kern="1200">
                          <a:solidFill>
                            <a:schemeClr val="tx1"/>
                          </a:solidFill>
                          <a:latin typeface="Calibri"/>
                        </a:defRPr>
                      </a:lvl9pPr>
                    </a:lstStyle>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fi-FI" sz="110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kumimoji="0" lang="fi-FI" sz="110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kumimoji="0" lang="fi-FI" sz="110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kumimoji="0" lang="fi-FI" sz="110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79343" rtl="0" eaLnBrk="1" latinLnBrk="0" hangingPunct="1">
                        <a:defRPr sz="1500" kern="1200">
                          <a:solidFill>
                            <a:schemeClr val="tx1"/>
                          </a:solidFill>
                          <a:latin typeface="Calibri"/>
                        </a:defRPr>
                      </a:lvl1pPr>
                      <a:lvl2pPr marL="389672" algn="l" defTabSz="779343" rtl="0" eaLnBrk="1" latinLnBrk="0" hangingPunct="1">
                        <a:defRPr sz="1500" kern="1200">
                          <a:solidFill>
                            <a:schemeClr val="tx1"/>
                          </a:solidFill>
                          <a:latin typeface="Calibri"/>
                        </a:defRPr>
                      </a:lvl2pPr>
                      <a:lvl3pPr marL="779343" algn="l" defTabSz="779343" rtl="0" eaLnBrk="1" latinLnBrk="0" hangingPunct="1">
                        <a:defRPr sz="1500" kern="1200">
                          <a:solidFill>
                            <a:schemeClr val="tx1"/>
                          </a:solidFill>
                          <a:latin typeface="Calibri"/>
                        </a:defRPr>
                      </a:lvl3pPr>
                      <a:lvl4pPr marL="1169015" algn="l" defTabSz="779343" rtl="0" eaLnBrk="1" latinLnBrk="0" hangingPunct="1">
                        <a:defRPr sz="1500" kern="1200">
                          <a:solidFill>
                            <a:schemeClr val="tx1"/>
                          </a:solidFill>
                          <a:latin typeface="Calibri"/>
                        </a:defRPr>
                      </a:lvl4pPr>
                      <a:lvl5pPr marL="1558686" algn="l" defTabSz="779343" rtl="0" eaLnBrk="1" latinLnBrk="0" hangingPunct="1">
                        <a:defRPr sz="1500" kern="1200">
                          <a:solidFill>
                            <a:schemeClr val="tx1"/>
                          </a:solidFill>
                          <a:latin typeface="Calibri"/>
                        </a:defRPr>
                      </a:lvl5pPr>
                      <a:lvl6pPr marL="1948358" algn="l" defTabSz="779343" rtl="0" eaLnBrk="1" latinLnBrk="0" hangingPunct="1">
                        <a:defRPr sz="1500" kern="1200">
                          <a:solidFill>
                            <a:schemeClr val="tx1"/>
                          </a:solidFill>
                          <a:latin typeface="Calibri"/>
                        </a:defRPr>
                      </a:lvl6pPr>
                      <a:lvl7pPr marL="2338029" algn="l" defTabSz="779343" rtl="0" eaLnBrk="1" latinLnBrk="0" hangingPunct="1">
                        <a:defRPr sz="1500" kern="1200">
                          <a:solidFill>
                            <a:schemeClr val="tx1"/>
                          </a:solidFill>
                          <a:latin typeface="Calibri"/>
                        </a:defRPr>
                      </a:lvl7pPr>
                      <a:lvl8pPr marL="2727701" algn="l" defTabSz="779343" rtl="0" eaLnBrk="1" latinLnBrk="0" hangingPunct="1">
                        <a:defRPr sz="1500" kern="1200">
                          <a:solidFill>
                            <a:schemeClr val="tx1"/>
                          </a:solidFill>
                          <a:latin typeface="Calibri"/>
                        </a:defRPr>
                      </a:lvl8pPr>
                      <a:lvl9pPr marL="3117372" algn="l" defTabSz="779343" rtl="0" eaLnBrk="1" latinLnBrk="0" hangingPunct="1">
                        <a:defRPr sz="1500" kern="1200">
                          <a:solidFill>
                            <a:schemeClr val="tx1"/>
                          </a:solidFill>
                          <a:latin typeface="Calibri"/>
                        </a:defRPr>
                      </a:lvl9pPr>
                    </a:lstStyle>
                    <a:p>
                      <a:pPr marL="185738" marR="0" lvl="0" indent="-185738" algn="l" defTabSz="914400" rtl="0" eaLnBrk="0" fontAlgn="base" latinLnBrk="0" hangingPunct="0">
                        <a:lnSpc>
                          <a:spcPct val="100000"/>
                        </a:lnSpc>
                        <a:spcBef>
                          <a:spcPts val="0"/>
                        </a:spcBef>
                        <a:spcAft>
                          <a:spcPct val="0"/>
                        </a:spcAft>
                        <a:buClrTx/>
                        <a:buSzTx/>
                        <a:buFont typeface="+mj-lt"/>
                        <a:buNone/>
                        <a:tabLst/>
                        <a:defRPr/>
                      </a:pPr>
                      <a:endParaRPr kumimoji="0" lang="fi-FI" sz="1100" b="0" i="1" u="none" strike="noStrike" kern="1200" cap="none" normalizeH="0" baseline="0" dirty="0">
                        <a:ln>
                          <a:noFill/>
                        </a:ln>
                        <a:solidFill>
                          <a:srgbClr val="0070C0"/>
                        </a:solidFill>
                        <a:effectLst/>
                        <a:latin typeface="Arial Narrow" panose="020B0606020202030204" pitchFamily="34" charset="0"/>
                        <a:ea typeface="ＭＳ Ｐゴシック" pitchFamily="-65" charset="-128"/>
                        <a:cs typeface="+mn-cs"/>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6" name="Taulukko 1">
            <a:extLst>
              <a:ext uri="{FF2B5EF4-FFF2-40B4-BE49-F238E27FC236}">
                <a16:creationId xmlns:a16="http://schemas.microsoft.com/office/drawing/2014/main" id="{F0E65164-AB8F-4A36-A15B-5D1A7D2C6C7A}"/>
              </a:ext>
            </a:extLst>
          </p:cNvPr>
          <p:cNvGraphicFramePr>
            <a:graphicFrameLocks noGrp="1"/>
          </p:cNvGraphicFramePr>
          <p:nvPr/>
        </p:nvGraphicFramePr>
        <p:xfrm>
          <a:off x="188801" y="3281694"/>
          <a:ext cx="8632654" cy="1592580"/>
        </p:xfrm>
        <a:graphic>
          <a:graphicData uri="http://schemas.openxmlformats.org/drawingml/2006/table">
            <a:tbl>
              <a:tblPr firstRow="1" bandRow="1">
                <a:tableStyleId>{F5AB1C69-6EDB-4FF4-983F-18BD219EF322}</a:tableStyleId>
              </a:tblPr>
              <a:tblGrid>
                <a:gridCol w="4683275">
                  <a:extLst>
                    <a:ext uri="{9D8B030D-6E8A-4147-A177-3AD203B41FA5}">
                      <a16:colId xmlns:a16="http://schemas.microsoft.com/office/drawing/2014/main" val="20000"/>
                    </a:ext>
                  </a:extLst>
                </a:gridCol>
                <a:gridCol w="3949379">
                  <a:extLst>
                    <a:ext uri="{9D8B030D-6E8A-4147-A177-3AD203B41FA5}">
                      <a16:colId xmlns:a16="http://schemas.microsoft.com/office/drawing/2014/main" val="20001"/>
                    </a:ext>
                  </a:extLst>
                </a:gridCol>
              </a:tblGrid>
              <a:tr h="20939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u="none" strike="noStrike" kern="1200" cap="none" normalizeH="0" baseline="0" dirty="0">
                          <a:ln>
                            <a:noFill/>
                          </a:ln>
                          <a:solidFill>
                            <a:schemeClr val="lt1"/>
                          </a:solidFill>
                          <a:effectLst/>
                          <a:latin typeface="+mn-lt"/>
                          <a:ea typeface="+mn-ea"/>
                          <a:cs typeface="+mn-cs"/>
                        </a:rPr>
                        <a:t>Indikaattorit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1" u="none" strike="noStrike" kern="1200" cap="none" normalizeH="0" baseline="0" dirty="0">
                        <a:ln>
                          <a:noFill/>
                        </a:ln>
                        <a:solidFill>
                          <a:schemeClr val="lt1"/>
                        </a:solidFill>
                        <a:effectLst/>
                        <a:latin typeface="+mn-lt"/>
                        <a:ea typeface="+mn-ea"/>
                        <a:cs typeface="+mn-cs"/>
                      </a:endParaRPr>
                    </a:p>
                  </a:txBody>
                  <a:tcPr>
                    <a:solidFill>
                      <a:schemeClr val="accent1">
                        <a:lumMod val="50000"/>
                      </a:schemeClr>
                    </a:solidFill>
                  </a:tcPr>
                </a:tc>
                <a:extLst>
                  <a:ext uri="{0D108BD9-81ED-4DB2-BD59-A6C34878D82A}">
                    <a16:rowId xmlns:a16="http://schemas.microsoft.com/office/drawing/2014/main" val="10000"/>
                  </a:ext>
                </a:extLst>
              </a:tr>
              <a:tr h="2093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u="none" strike="noStrike" kern="1200" cap="none" normalizeH="0" baseline="0" dirty="0">
                          <a:ln>
                            <a:noFill/>
                          </a:ln>
                          <a:solidFill>
                            <a:schemeClr val="lt1"/>
                          </a:solidFill>
                          <a:effectLst/>
                          <a:latin typeface="+mn-lt"/>
                          <a:ea typeface="+mn-ea"/>
                          <a:cs typeface="+mn-cs"/>
                        </a:rPr>
                        <a:t>Avainindikaattorit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u="none" strike="noStrike" kern="1200" cap="none" normalizeH="0" baseline="0" dirty="0">
                          <a:ln>
                            <a:noFill/>
                          </a:ln>
                          <a:solidFill>
                            <a:schemeClr val="lt1"/>
                          </a:solidFill>
                          <a:effectLst/>
                          <a:latin typeface="+mn-lt"/>
                          <a:ea typeface="+mn-ea"/>
                          <a:cs typeface="+mn-cs"/>
                        </a:rPr>
                        <a:t>Tiekarttaindikaattorit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1"/>
                  </a:ext>
                </a:extLst>
              </a:tr>
              <a:tr h="424025">
                <a:tc>
                  <a:txBody>
                    <a:bodyPr/>
                    <a:lstStyle/>
                    <a:p>
                      <a:pPr marL="229500" lvl="0"/>
                      <a:r>
                        <a:rPr lang="fi-FI" sz="1200" dirty="0"/>
                        <a:t>alueellinen kokonaisjätemäärä (pl. maa-ainekset ja kaivannaisjätteet) asukasta ja </a:t>
                      </a:r>
                      <a:r>
                        <a:rPr lang="fi-FI" sz="1200" dirty="0" err="1"/>
                        <a:t>BKT:ta</a:t>
                      </a:r>
                      <a:r>
                        <a:rPr lang="fi-FI" sz="1200" dirty="0"/>
                        <a:t> kohden </a:t>
                      </a:r>
                    </a:p>
                    <a:p>
                      <a:pPr marL="229500" lvl="0"/>
                      <a:r>
                        <a:rPr lang="fi-FI" sz="1200" dirty="0"/>
                        <a:t>alueellinen kiertotalousliiketoiminnan määrä</a:t>
                      </a:r>
                    </a:p>
                    <a:p>
                      <a:pPr marL="229500" lvl="0"/>
                      <a:r>
                        <a:rPr lang="fi-FI" sz="1200" dirty="0"/>
                        <a:t>alueellisten kiertotaloushankkeiden</a:t>
                      </a:r>
                      <a:r>
                        <a:rPr lang="fi-FI" sz="1200" baseline="0" dirty="0"/>
                        <a:t> </a:t>
                      </a:r>
                      <a:r>
                        <a:rPr lang="fi-FI" sz="1200" baseline="0" dirty="0" err="1"/>
                        <a:t>lkm</a:t>
                      </a:r>
                      <a:endParaRPr lang="fi-FI" sz="1200" dirty="0"/>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kumimoji="0" lang="fi-FI" sz="105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fi-FI" sz="105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fi-FI" sz="105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1859263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0758CD-B9A8-4FA8-BC7C-1D47BDD869A9}"/>
              </a:ext>
            </a:extLst>
          </p:cNvPr>
          <p:cNvSpPr>
            <a:spLocks noGrp="1"/>
          </p:cNvSpPr>
          <p:nvPr>
            <p:ph type="dt" sz="half" idx="2"/>
          </p:nvPr>
        </p:nvSpPr>
        <p:spPr/>
        <p:txBody>
          <a:bodyPr/>
          <a:lstStyle/>
          <a:p>
            <a:fld id="{A5E697A1-3F13-4B58-9FC9-411EEC634510}" type="datetime1">
              <a:rPr lang="fi-FI" smtClean="0"/>
              <a:pPr/>
              <a:t>13.4.2021</a:t>
            </a:fld>
            <a:endParaRPr lang="fi-FI" dirty="0"/>
          </a:p>
        </p:txBody>
      </p:sp>
      <p:sp>
        <p:nvSpPr>
          <p:cNvPr id="3" name="Slide Number Placeholder 2">
            <a:extLst>
              <a:ext uri="{FF2B5EF4-FFF2-40B4-BE49-F238E27FC236}">
                <a16:creationId xmlns:a16="http://schemas.microsoft.com/office/drawing/2014/main" id="{CD528AE9-6584-4E1E-87C6-CEAEB38FA4D2}"/>
              </a:ext>
            </a:extLst>
          </p:cNvPr>
          <p:cNvSpPr>
            <a:spLocks noGrp="1"/>
          </p:cNvSpPr>
          <p:nvPr>
            <p:ph type="sldNum" sz="quarter" idx="4"/>
          </p:nvPr>
        </p:nvSpPr>
        <p:spPr/>
        <p:txBody>
          <a:bodyPr/>
          <a:lstStyle/>
          <a:p>
            <a:fld id="{24342B02-74FC-4320-A08D-C58DA89F77A2}" type="slidenum">
              <a:rPr lang="fi-FI" smtClean="0"/>
              <a:pPr/>
              <a:t>29</a:t>
            </a:fld>
            <a:endParaRPr lang="fi-FI" dirty="0"/>
          </a:p>
        </p:txBody>
      </p:sp>
      <p:sp>
        <p:nvSpPr>
          <p:cNvPr id="4" name="Text Placeholder 3">
            <a:extLst>
              <a:ext uri="{FF2B5EF4-FFF2-40B4-BE49-F238E27FC236}">
                <a16:creationId xmlns:a16="http://schemas.microsoft.com/office/drawing/2014/main" id="{174C12A1-5980-4052-B6D8-C3F07B689A9C}"/>
              </a:ext>
            </a:extLst>
          </p:cNvPr>
          <p:cNvSpPr>
            <a:spLocks noGrp="1"/>
          </p:cNvSpPr>
          <p:nvPr>
            <p:ph type="body" sz="quarter" idx="15"/>
          </p:nvPr>
        </p:nvSpPr>
        <p:spPr/>
        <p:txBody>
          <a:bodyPr/>
          <a:lstStyle/>
          <a:p>
            <a:endParaRPr lang="fi-FI"/>
          </a:p>
        </p:txBody>
      </p:sp>
      <p:graphicFrame>
        <p:nvGraphicFramePr>
          <p:cNvPr id="5" name="Sisällön paikkamerkki 9">
            <a:extLst>
              <a:ext uri="{FF2B5EF4-FFF2-40B4-BE49-F238E27FC236}">
                <a16:creationId xmlns:a16="http://schemas.microsoft.com/office/drawing/2014/main" id="{7FDDF095-093B-456F-91C7-A317E6222A42}"/>
              </a:ext>
            </a:extLst>
          </p:cNvPr>
          <p:cNvGraphicFramePr>
            <a:graphicFrameLocks/>
          </p:cNvGraphicFramePr>
          <p:nvPr>
            <p:extLst>
              <p:ext uri="{D42A27DB-BD31-4B8C-83A1-F6EECF244321}">
                <p14:modId xmlns:p14="http://schemas.microsoft.com/office/powerpoint/2010/main" val="2524876347"/>
              </p:ext>
            </p:extLst>
          </p:nvPr>
        </p:nvGraphicFramePr>
        <p:xfrm>
          <a:off x="276225" y="392676"/>
          <a:ext cx="8553450" cy="2257797"/>
        </p:xfrm>
        <a:graphic>
          <a:graphicData uri="http://schemas.openxmlformats.org/drawingml/2006/table">
            <a:tbl>
              <a:tblPr firstRow="1" bandRow="1">
                <a:tableStyleId>{F5AB1C69-6EDB-4FF4-983F-18BD219EF322}</a:tableStyleId>
              </a:tblPr>
              <a:tblGrid>
                <a:gridCol w="6896182">
                  <a:extLst>
                    <a:ext uri="{9D8B030D-6E8A-4147-A177-3AD203B41FA5}">
                      <a16:colId xmlns:a16="http://schemas.microsoft.com/office/drawing/2014/main" val="20000"/>
                    </a:ext>
                  </a:extLst>
                </a:gridCol>
                <a:gridCol w="1657268">
                  <a:extLst>
                    <a:ext uri="{9D8B030D-6E8A-4147-A177-3AD203B41FA5}">
                      <a16:colId xmlns:a16="http://schemas.microsoft.com/office/drawing/2014/main" val="20001"/>
                    </a:ext>
                  </a:extLst>
                </a:gridCol>
              </a:tblGrid>
              <a:tr h="371475">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i-FI" sz="1600" b="1" u="none" strike="noStrike" kern="1200" cap="none" normalizeH="0" baseline="0" dirty="0">
                          <a:ln>
                            <a:noFill/>
                          </a:ln>
                          <a:solidFill>
                            <a:schemeClr val="lt1"/>
                          </a:solidFill>
                          <a:effectLst/>
                          <a:latin typeface="+mn-lt"/>
                          <a:ea typeface="+mn-ea"/>
                          <a:cs typeface="+mn-cs"/>
                        </a:rPr>
                        <a:t>Kiertotaloutta tukeva painopiste: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i-FI" dirty="0"/>
                    </a:p>
                  </a:txBody>
                  <a:tcPr/>
                </a:tc>
                <a:extLst>
                  <a:ext uri="{0D108BD9-81ED-4DB2-BD59-A6C34878D82A}">
                    <a16:rowId xmlns:a16="http://schemas.microsoft.com/office/drawing/2014/main" val="10000"/>
                  </a:ext>
                </a:extLst>
              </a:tr>
              <a:tr h="628774">
                <a:tc>
                  <a:txBody>
                    <a:bodyPr/>
                    <a:lstStyle/>
                    <a:p>
                      <a:r>
                        <a:rPr kumimoji="0" lang="fi-FI" sz="1600" b="1" u="none" strike="noStrike" kern="1200" cap="none" normalizeH="0" baseline="0" dirty="0">
                          <a:ln>
                            <a:noFill/>
                          </a:ln>
                          <a:solidFill>
                            <a:schemeClr val="lt1"/>
                          </a:solidFill>
                          <a:effectLst/>
                          <a:latin typeface="+mn-lt"/>
                          <a:ea typeface="+mn-ea"/>
                          <a:cs typeface="+mn-cs"/>
                        </a:rPr>
                        <a:t>Välittömästi 2021-2023 toteuttavat tavoitetilaan liittyvät toimenpiteet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kumimoji="0" lang="fi-FI" sz="1600" b="1" u="none" strike="noStrike" kern="1200" cap="none" normalizeH="0" baseline="0" dirty="0">
                          <a:ln>
                            <a:noFill/>
                          </a:ln>
                          <a:solidFill>
                            <a:schemeClr val="lt1"/>
                          </a:solidFill>
                          <a:effectLst/>
                          <a:latin typeface="+mn-lt"/>
                          <a:ea typeface="+mn-ea"/>
                          <a:cs typeface="+mn-cs"/>
                        </a:rPr>
                        <a:t>Vastuutahot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1"/>
                  </a:ext>
                </a:extLst>
              </a:tr>
              <a:tr h="628774">
                <a:tc>
                  <a:txBody>
                    <a:bodyPr/>
                    <a:lstStyle/>
                    <a:p>
                      <a:endParaRPr lang="fi-FI" dirty="0">
                        <a:solidFill>
                          <a:schemeClr val="accent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i-FI" dirty="0">
                        <a:solidFill>
                          <a:schemeClr val="accent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28774">
                <a:tc>
                  <a:txBody>
                    <a:bodyPr/>
                    <a:lstStyle/>
                    <a:p>
                      <a:endParaRPr lang="fi-FI" dirty="0">
                        <a:solidFill>
                          <a:schemeClr val="accent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i-FI" dirty="0">
                        <a:solidFill>
                          <a:schemeClr val="accent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6" name="Taulukko 1">
            <a:extLst>
              <a:ext uri="{FF2B5EF4-FFF2-40B4-BE49-F238E27FC236}">
                <a16:creationId xmlns:a16="http://schemas.microsoft.com/office/drawing/2014/main" id="{569F33EF-05BF-434D-9A42-45C0675DC3A5}"/>
              </a:ext>
            </a:extLst>
          </p:cNvPr>
          <p:cNvGraphicFramePr>
            <a:graphicFrameLocks noGrp="1"/>
          </p:cNvGraphicFramePr>
          <p:nvPr/>
        </p:nvGraphicFramePr>
        <p:xfrm>
          <a:off x="276226" y="3097779"/>
          <a:ext cx="8553450" cy="1432560"/>
        </p:xfrm>
        <a:graphic>
          <a:graphicData uri="http://schemas.openxmlformats.org/drawingml/2006/table">
            <a:tbl>
              <a:tblPr firstRow="1" bandRow="1">
                <a:tableStyleId>{F5AB1C69-6EDB-4FF4-983F-18BD219EF322}</a:tableStyleId>
              </a:tblPr>
              <a:tblGrid>
                <a:gridCol w="4640307">
                  <a:extLst>
                    <a:ext uri="{9D8B030D-6E8A-4147-A177-3AD203B41FA5}">
                      <a16:colId xmlns:a16="http://schemas.microsoft.com/office/drawing/2014/main" val="20000"/>
                    </a:ext>
                  </a:extLst>
                </a:gridCol>
                <a:gridCol w="3913143">
                  <a:extLst>
                    <a:ext uri="{9D8B030D-6E8A-4147-A177-3AD203B41FA5}">
                      <a16:colId xmlns:a16="http://schemas.microsoft.com/office/drawing/2014/main" val="20001"/>
                    </a:ext>
                  </a:extLst>
                </a:gridCol>
              </a:tblGrid>
              <a:tr h="20939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u="none" strike="noStrike" kern="1200" cap="none" normalizeH="0" baseline="0" dirty="0">
                          <a:ln>
                            <a:noFill/>
                          </a:ln>
                          <a:solidFill>
                            <a:schemeClr val="lt1"/>
                          </a:solidFill>
                          <a:effectLst/>
                          <a:latin typeface="+mn-lt"/>
                          <a:ea typeface="+mn-ea"/>
                          <a:cs typeface="+mn-cs"/>
                        </a:rPr>
                        <a:t>Indikaattorit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1" u="none" strike="noStrike" kern="1200" cap="none" normalizeH="0" baseline="0" dirty="0">
                        <a:ln>
                          <a:noFill/>
                        </a:ln>
                        <a:solidFill>
                          <a:schemeClr val="lt1"/>
                        </a:solidFill>
                        <a:effectLst/>
                        <a:latin typeface="+mn-lt"/>
                        <a:ea typeface="+mn-ea"/>
                        <a:cs typeface="+mn-cs"/>
                      </a:endParaRPr>
                    </a:p>
                  </a:txBody>
                  <a:tcPr>
                    <a:solidFill>
                      <a:schemeClr val="accent1">
                        <a:lumMod val="50000"/>
                      </a:schemeClr>
                    </a:solidFill>
                  </a:tcPr>
                </a:tc>
                <a:extLst>
                  <a:ext uri="{0D108BD9-81ED-4DB2-BD59-A6C34878D82A}">
                    <a16:rowId xmlns:a16="http://schemas.microsoft.com/office/drawing/2014/main" val="10000"/>
                  </a:ext>
                </a:extLst>
              </a:tr>
              <a:tr h="2093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u="none" strike="noStrike" kern="1200" cap="none" normalizeH="0" baseline="0" dirty="0">
                          <a:ln>
                            <a:noFill/>
                          </a:ln>
                          <a:solidFill>
                            <a:schemeClr val="lt1"/>
                          </a:solidFill>
                          <a:effectLst/>
                          <a:latin typeface="+mn-lt"/>
                          <a:ea typeface="+mn-ea"/>
                          <a:cs typeface="+mn-cs"/>
                        </a:rPr>
                        <a:t>Avainindikaattorit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u="none" strike="noStrike" kern="1200" cap="none" normalizeH="0" baseline="0" dirty="0">
                          <a:ln>
                            <a:noFill/>
                          </a:ln>
                          <a:solidFill>
                            <a:schemeClr val="lt1"/>
                          </a:solidFill>
                          <a:effectLst/>
                          <a:latin typeface="+mn-lt"/>
                          <a:ea typeface="+mn-ea"/>
                          <a:cs typeface="+mn-cs"/>
                        </a:rPr>
                        <a:t>Tiekarttaindikaattorit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1"/>
                  </a:ext>
                </a:extLst>
              </a:tr>
              <a:tr h="424025">
                <a:tc>
                  <a:txBody>
                    <a:bodyPr/>
                    <a:lstStyle/>
                    <a:p>
                      <a:pPr marL="229500" lvl="0"/>
                      <a:r>
                        <a:rPr lang="fi-FI" sz="1200" dirty="0"/>
                        <a:t>alueellinen kokonaisjätemäärä (pl. maa-ainekset ja kaivannaisjätteet) asukasta ja </a:t>
                      </a:r>
                      <a:r>
                        <a:rPr lang="fi-FI" sz="1200" dirty="0" err="1"/>
                        <a:t>BKT:ta</a:t>
                      </a:r>
                      <a:r>
                        <a:rPr lang="fi-FI" sz="1200" dirty="0"/>
                        <a:t> kohden </a:t>
                      </a:r>
                    </a:p>
                    <a:p>
                      <a:pPr marL="229500" lvl="0"/>
                      <a:r>
                        <a:rPr lang="fi-FI" sz="1200" dirty="0"/>
                        <a:t>alueellinen kiertotalousliiketoiminnan määrä</a:t>
                      </a:r>
                    </a:p>
                    <a:p>
                      <a:pPr marL="229500" lvl="0"/>
                      <a:r>
                        <a:rPr lang="fi-FI" sz="1200" dirty="0"/>
                        <a:t>alueellisten kiertotaloushankkeiden</a:t>
                      </a:r>
                      <a:r>
                        <a:rPr lang="fi-FI" sz="1200" baseline="0" dirty="0"/>
                        <a:t> </a:t>
                      </a:r>
                      <a:r>
                        <a:rPr lang="fi-FI" sz="1200" baseline="0" dirty="0" err="1"/>
                        <a:t>lkm</a:t>
                      </a:r>
                      <a:endParaRPr lang="fi-FI"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fi-FI" sz="105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fi-FI" sz="1050" b="0" i="0" u="none" strike="noStrike" kern="1200" cap="none" normalizeH="0" baseline="0" dirty="0">
                        <a:ln>
                          <a:noFill/>
                        </a:ln>
                        <a:solidFill>
                          <a:schemeClr val="accent5"/>
                        </a:solidFill>
                        <a:effectLst/>
                        <a:latin typeface="Arial Narrow" panose="020B0606020202030204" pitchFamily="34" charset="0"/>
                        <a:ea typeface="ＭＳ Ｐゴシック" pitchFamily="-65"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5381605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2"/>
          </p:nvPr>
        </p:nvSpPr>
        <p:spPr/>
        <p:txBody>
          <a:bodyPr/>
          <a:lstStyle/>
          <a:p>
            <a:fld id="{A5E697A1-3F13-4B58-9FC9-411EEC634510}" type="datetime1">
              <a:rPr lang="fi-FI" smtClean="0"/>
              <a:pPr/>
              <a:t>13.4.2021</a:t>
            </a:fld>
            <a:endParaRPr lang="fi-FI" dirty="0"/>
          </a:p>
        </p:txBody>
      </p:sp>
      <p:sp>
        <p:nvSpPr>
          <p:cNvPr id="3" name="Tekstin paikkamerkki 2"/>
          <p:cNvSpPr>
            <a:spLocks noGrp="1"/>
          </p:cNvSpPr>
          <p:nvPr>
            <p:ph type="body" sz="quarter" idx="15"/>
          </p:nvPr>
        </p:nvSpPr>
        <p:spPr/>
        <p:txBody>
          <a:bodyPr/>
          <a:lstStyle/>
          <a:p>
            <a:endParaRPr lang="fi-FI"/>
          </a:p>
        </p:txBody>
      </p:sp>
      <p:sp>
        <p:nvSpPr>
          <p:cNvPr id="4" name="Dian numeron paikkamerkki 3"/>
          <p:cNvSpPr>
            <a:spLocks noGrp="1"/>
          </p:cNvSpPr>
          <p:nvPr>
            <p:ph type="sldNum" sz="quarter" idx="4"/>
          </p:nvPr>
        </p:nvSpPr>
        <p:spPr/>
        <p:txBody>
          <a:bodyPr/>
          <a:lstStyle/>
          <a:p>
            <a:fld id="{24342B02-74FC-4320-A08D-C58DA89F77A2}" type="slidenum">
              <a:rPr lang="fi-FI" smtClean="0"/>
              <a:pPr/>
              <a:t>3</a:t>
            </a:fld>
            <a:endParaRPr lang="fi-FI" dirty="0"/>
          </a:p>
        </p:txBody>
      </p:sp>
      <p:sp>
        <p:nvSpPr>
          <p:cNvPr id="6" name="Otsikko 3"/>
          <p:cNvSpPr txBox="1">
            <a:spLocks/>
          </p:cNvSpPr>
          <p:nvPr/>
        </p:nvSpPr>
        <p:spPr>
          <a:xfrm>
            <a:off x="379925" y="106188"/>
            <a:ext cx="7312834" cy="595835"/>
          </a:xfrm>
          <a:prstGeom prst="rect">
            <a:avLst/>
          </a:prstGeom>
        </p:spPr>
        <p:txBody>
          <a:bodyPr/>
          <a:lstStyle>
            <a:lvl1pPr algn="l" defTabSz="914400" rtl="0" eaLnBrk="1" latinLnBrk="0" hangingPunct="1">
              <a:lnSpc>
                <a:spcPts val="2600"/>
              </a:lnSpc>
              <a:spcBef>
                <a:spcPct val="0"/>
              </a:spcBef>
              <a:buNone/>
              <a:defRPr sz="2400" kern="1200">
                <a:solidFill>
                  <a:schemeClr val="tx2"/>
                </a:solidFill>
                <a:latin typeface="Arial Rounded MT Bold" panose="020F0704030504030204" pitchFamily="34" charset="0"/>
                <a:ea typeface="+mj-ea"/>
                <a:cs typeface="+mj-cs"/>
              </a:defRPr>
            </a:lvl1pPr>
          </a:lstStyle>
          <a:p>
            <a:r>
              <a:rPr lang="fi-FI" dirty="0">
                <a:solidFill>
                  <a:schemeClr val="bg2"/>
                </a:solidFill>
              </a:rPr>
              <a:t>Ideasta tiekartaksi – esimerkki työn kulusta </a:t>
            </a:r>
          </a:p>
        </p:txBody>
      </p:sp>
      <p:sp>
        <p:nvSpPr>
          <p:cNvPr id="5" name="Pyöristetty suorakulmio 4"/>
          <p:cNvSpPr/>
          <p:nvPr/>
        </p:nvSpPr>
        <p:spPr>
          <a:xfrm>
            <a:off x="453600" y="586823"/>
            <a:ext cx="7164000" cy="18395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i-FI" sz="1600" b="1" dirty="0">
                <a:solidFill>
                  <a:schemeClr val="tx2"/>
                </a:solidFill>
              </a:rPr>
              <a:t>Painopisteiden ja tavoitteiden valinta – työryhmän perustaminen </a:t>
            </a:r>
          </a:p>
        </p:txBody>
      </p:sp>
      <p:sp>
        <p:nvSpPr>
          <p:cNvPr id="7" name="Pyöristetty suorakulmio 6"/>
          <p:cNvSpPr/>
          <p:nvPr/>
        </p:nvSpPr>
        <p:spPr>
          <a:xfrm>
            <a:off x="453600" y="2548800"/>
            <a:ext cx="7164000" cy="149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i-FI" sz="1600" b="1" dirty="0">
                <a:solidFill>
                  <a:schemeClr val="tx2"/>
                </a:solidFill>
              </a:rPr>
              <a:t>Toimenpiteet ja indikaattorit</a:t>
            </a:r>
          </a:p>
        </p:txBody>
      </p:sp>
      <p:sp>
        <p:nvSpPr>
          <p:cNvPr id="8" name="Pyöristetty suorakulmio 7"/>
          <p:cNvSpPr/>
          <p:nvPr/>
        </p:nvSpPr>
        <p:spPr>
          <a:xfrm>
            <a:off x="993600" y="972000"/>
            <a:ext cx="3636000" cy="61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b="1" dirty="0"/>
              <a:t>Tavoitteiden valinta aiemmista ohjelmista, jotka sopivat suoraan tiekartan osaksi</a:t>
            </a:r>
          </a:p>
          <a:p>
            <a:pPr algn="ctr"/>
            <a:r>
              <a:rPr lang="fi-FI" sz="1200" b="1" dirty="0"/>
              <a:t>- Työpaja 1</a:t>
            </a:r>
          </a:p>
        </p:txBody>
      </p:sp>
      <p:sp>
        <p:nvSpPr>
          <p:cNvPr id="9" name="Pyöristetty suorakulmio 8"/>
          <p:cNvSpPr/>
          <p:nvPr/>
        </p:nvSpPr>
        <p:spPr>
          <a:xfrm>
            <a:off x="993600" y="1656000"/>
            <a:ext cx="3636000" cy="705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 </a:t>
            </a:r>
          </a:p>
          <a:p>
            <a:pPr algn="ctr"/>
            <a:r>
              <a:rPr lang="fi-FI" sz="1200" b="1" dirty="0"/>
              <a:t>Uudet tavoitteet </a:t>
            </a:r>
          </a:p>
          <a:p>
            <a:pPr algn="ctr"/>
            <a:r>
              <a:rPr lang="fi-FI" sz="1200" b="1" dirty="0"/>
              <a:t>- Työpaja 1 keskeisten toimijoiden kanssa</a:t>
            </a:r>
          </a:p>
          <a:p>
            <a:pPr algn="ctr"/>
            <a:r>
              <a:rPr lang="fi-FI" sz="1200" b="1" dirty="0"/>
              <a:t>- Keskeisten toimijoiden haastattelut</a:t>
            </a:r>
          </a:p>
          <a:p>
            <a:pPr algn="ctr"/>
            <a:endParaRPr lang="fi-FI" sz="1200" dirty="0"/>
          </a:p>
        </p:txBody>
      </p:sp>
      <p:sp>
        <p:nvSpPr>
          <p:cNvPr id="10" name="Viisikulmio 9"/>
          <p:cNvSpPr/>
          <p:nvPr/>
        </p:nvSpPr>
        <p:spPr>
          <a:xfrm>
            <a:off x="4796494" y="972000"/>
            <a:ext cx="2606400" cy="1389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Tiekartan painopisteet ja niiden alla olevat tavoitteet</a:t>
            </a:r>
          </a:p>
        </p:txBody>
      </p:sp>
      <p:sp>
        <p:nvSpPr>
          <p:cNvPr id="12" name="Pyöristetty suorakulmio 11"/>
          <p:cNvSpPr/>
          <p:nvPr/>
        </p:nvSpPr>
        <p:spPr>
          <a:xfrm>
            <a:off x="993600" y="2967600"/>
            <a:ext cx="3636000" cy="89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b="1" dirty="0"/>
              <a:t>Toimenpiteiden ja indikaattoreiden valinta</a:t>
            </a:r>
          </a:p>
          <a:p>
            <a:pPr algn="ctr"/>
            <a:r>
              <a:rPr lang="fi-FI" sz="1200" b="1" dirty="0"/>
              <a:t>- Työpaja 1 tai 2</a:t>
            </a:r>
          </a:p>
        </p:txBody>
      </p:sp>
      <p:sp>
        <p:nvSpPr>
          <p:cNvPr id="14" name="Viisikulmio 13"/>
          <p:cNvSpPr/>
          <p:nvPr/>
        </p:nvSpPr>
        <p:spPr>
          <a:xfrm>
            <a:off x="4796494" y="2967600"/>
            <a:ext cx="2606400" cy="898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Tiekartan toimenpiteet ja indikaattorit</a:t>
            </a:r>
          </a:p>
        </p:txBody>
      </p:sp>
      <p:sp>
        <p:nvSpPr>
          <p:cNvPr id="11" name="Pyöristetty suorakulmio 10"/>
          <p:cNvSpPr/>
          <p:nvPr/>
        </p:nvSpPr>
        <p:spPr>
          <a:xfrm>
            <a:off x="7692759" y="586823"/>
            <a:ext cx="1250825" cy="345957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solidFill>
                  <a:schemeClr val="tx2"/>
                </a:solidFill>
              </a:rPr>
              <a:t>Tie-kartan </a:t>
            </a:r>
            <a:r>
              <a:rPr lang="fi-FI" b="1" dirty="0" err="1">
                <a:solidFill>
                  <a:schemeClr val="tx2"/>
                </a:solidFill>
              </a:rPr>
              <a:t>julkai-seminen</a:t>
            </a:r>
            <a:endParaRPr lang="fi-FI" b="1" dirty="0">
              <a:solidFill>
                <a:schemeClr val="tx2"/>
              </a:solidFill>
            </a:endParaRPr>
          </a:p>
        </p:txBody>
      </p:sp>
    </p:spTree>
    <p:extLst>
      <p:ext uri="{BB962C8B-B14F-4D97-AF65-F5344CB8AC3E}">
        <p14:creationId xmlns:p14="http://schemas.microsoft.com/office/powerpoint/2010/main" val="378001018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p:cNvSpPr>
            <a:spLocks noGrp="1"/>
          </p:cNvSpPr>
          <p:nvPr>
            <p:ph type="dt" sz="half" idx="2"/>
          </p:nvPr>
        </p:nvSpPr>
        <p:spPr/>
        <p:txBody>
          <a:bodyPr/>
          <a:lstStyle/>
          <a:p>
            <a:fld id="{A5E697A1-3F13-4B58-9FC9-411EEC634510}" type="datetime1">
              <a:rPr lang="fi-FI" smtClean="0"/>
              <a:pPr/>
              <a:t>13.4.2021</a:t>
            </a:fld>
            <a:endParaRPr lang="fi-FI" dirty="0"/>
          </a:p>
        </p:txBody>
      </p:sp>
      <p:sp>
        <p:nvSpPr>
          <p:cNvPr id="7" name="Tekstin paikkamerkki 6"/>
          <p:cNvSpPr>
            <a:spLocks noGrp="1"/>
          </p:cNvSpPr>
          <p:nvPr>
            <p:ph type="body" sz="quarter" idx="15"/>
          </p:nvPr>
        </p:nvSpPr>
        <p:spPr/>
        <p:txBody>
          <a:bodyPr/>
          <a:lstStyle/>
          <a:p>
            <a:endParaRPr lang="fi-FI"/>
          </a:p>
        </p:txBody>
      </p:sp>
      <p:sp>
        <p:nvSpPr>
          <p:cNvPr id="5" name="Dian numeron paikkamerkki 4"/>
          <p:cNvSpPr>
            <a:spLocks noGrp="1"/>
          </p:cNvSpPr>
          <p:nvPr>
            <p:ph type="sldNum" sz="quarter" idx="4"/>
          </p:nvPr>
        </p:nvSpPr>
        <p:spPr/>
        <p:txBody>
          <a:bodyPr/>
          <a:lstStyle/>
          <a:p>
            <a:fld id="{24342B02-74FC-4320-A08D-C58DA89F77A2}" type="slidenum">
              <a:rPr lang="fi-FI" smtClean="0"/>
              <a:pPr/>
              <a:t>30</a:t>
            </a:fld>
            <a:endParaRPr lang="fi-FI" dirty="0"/>
          </a:p>
        </p:txBody>
      </p:sp>
      <p:pic>
        <p:nvPicPr>
          <p:cNvPr id="2" name="Sisällön paikkamerkki 1">
            <a:extLst>
              <a:ext uri="{FF2B5EF4-FFF2-40B4-BE49-F238E27FC236}">
                <a16:creationId xmlns:a16="http://schemas.microsoft.com/office/drawing/2014/main" id="{89326F57-ECF9-4D47-8074-D3AAEB5F7CEE}"/>
              </a:ext>
            </a:extLst>
          </p:cNvPr>
          <p:cNvPicPr>
            <a:picLocks noGrp="1" noChangeAspect="1"/>
          </p:cNvPicPr>
          <p:nvPr>
            <p:ph sz="half" idx="13"/>
          </p:nvPr>
        </p:nvPicPr>
        <p:blipFill rotWithShape="1">
          <a:blip r:embed="rId2"/>
          <a:srcRect l="9078" t="16558" r="13345" b="16176"/>
          <a:stretch/>
        </p:blipFill>
        <p:spPr>
          <a:xfrm>
            <a:off x="0" y="-20097"/>
            <a:ext cx="9222153" cy="4495799"/>
          </a:xfrm>
          <a:prstGeom prst="rect">
            <a:avLst/>
          </a:prstGeom>
        </p:spPr>
      </p:pic>
    </p:spTree>
    <p:extLst>
      <p:ext uri="{BB962C8B-B14F-4D97-AF65-F5344CB8AC3E}">
        <p14:creationId xmlns:p14="http://schemas.microsoft.com/office/powerpoint/2010/main" val="123684193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Kuva 16"/>
          <p:cNvPicPr>
            <a:picLocks noChangeAspect="1"/>
          </p:cNvPicPr>
          <p:nvPr/>
        </p:nvPicPr>
        <p:blipFill rotWithShape="1">
          <a:blip r:embed="rId3">
            <a:extLst>
              <a:ext uri="{28A0092B-C50C-407E-A947-70E740481C1C}">
                <a14:useLocalDpi xmlns:a14="http://schemas.microsoft.com/office/drawing/2010/main" val="0"/>
              </a:ext>
            </a:extLst>
          </a:blip>
          <a:srcRect l="2" t="-673" r="29432" b="1935"/>
          <a:stretch/>
        </p:blipFill>
        <p:spPr>
          <a:xfrm rot="16200000">
            <a:off x="4930050" y="-350197"/>
            <a:ext cx="1754486" cy="2454876"/>
          </a:xfrm>
          <a:prstGeom prst="rect">
            <a:avLst/>
          </a:prstGeom>
        </p:spPr>
      </p:pic>
      <p:pic>
        <p:nvPicPr>
          <p:cNvPr id="5" name="Kuva 4"/>
          <p:cNvPicPr>
            <a:picLocks noChangeAspect="1"/>
          </p:cNvPicPr>
          <p:nvPr/>
        </p:nvPicPr>
        <p:blipFill rotWithShape="1">
          <a:blip r:embed="rId4" cstate="print">
            <a:extLst>
              <a:ext uri="{28A0092B-C50C-407E-A947-70E740481C1C}">
                <a14:useLocalDpi xmlns:a14="http://schemas.microsoft.com/office/drawing/2010/main" val="0"/>
              </a:ext>
            </a:extLst>
          </a:blip>
          <a:srcRect t="758"/>
          <a:stretch/>
        </p:blipFill>
        <p:spPr>
          <a:xfrm>
            <a:off x="3006715" y="751673"/>
            <a:ext cx="1898128" cy="1876803"/>
          </a:xfrm>
          <a:prstGeom prst="rect">
            <a:avLst/>
          </a:prstGeom>
        </p:spPr>
      </p:pic>
      <p:sp>
        <p:nvSpPr>
          <p:cNvPr id="9" name="Suorakulmio 8"/>
          <p:cNvSpPr/>
          <p:nvPr/>
        </p:nvSpPr>
        <p:spPr>
          <a:xfrm>
            <a:off x="3189390" y="1246376"/>
            <a:ext cx="1595823" cy="819471"/>
          </a:xfrm>
          <a:prstGeom prst="rect">
            <a:avLst/>
          </a:prstGeom>
        </p:spPr>
        <p:txBody>
          <a:bodyPr wrap="square" anchor="ctr" anchorCtr="0">
            <a:noAutofit/>
          </a:bodyPr>
          <a:lstStyle/>
          <a:p>
            <a:pPr algn="ctr">
              <a:lnSpc>
                <a:spcPts val="2000"/>
              </a:lnSpc>
            </a:pPr>
            <a:r>
              <a:rPr lang="fi-FI" sz="1200" dirty="0">
                <a:solidFill>
                  <a:schemeClr val="bg1"/>
                </a:solidFill>
                <a:latin typeface="Arial Rounded MT Bold" panose="020F0704030504030204" pitchFamily="34" charset="0"/>
              </a:rPr>
              <a:t>Laadukas jätehuolto osa kestävää kiertotaloutta</a:t>
            </a:r>
          </a:p>
        </p:txBody>
      </p:sp>
      <p:sp>
        <p:nvSpPr>
          <p:cNvPr id="2" name="Päivämäärän paikkamerkki 1"/>
          <p:cNvSpPr>
            <a:spLocks noGrp="1"/>
          </p:cNvSpPr>
          <p:nvPr>
            <p:ph type="dt" sz="half" idx="2"/>
          </p:nvPr>
        </p:nvSpPr>
        <p:spPr>
          <a:xfrm>
            <a:off x="6389945" y="4757987"/>
            <a:ext cx="462282" cy="144018"/>
          </a:xfrm>
          <a:prstGeom prst="rect">
            <a:avLst/>
          </a:prstGeom>
        </p:spPr>
        <p:txBody>
          <a:bodyPr/>
          <a:lstStyle/>
          <a:p>
            <a:fld id="{7B2DD0BF-D04A-4492-A7BA-B87D45AFF59D}" type="datetime1">
              <a:rPr lang="fi-FI" smtClean="0"/>
              <a:t>13.4.2021</a:t>
            </a:fld>
            <a:endParaRPr lang="fi-FI" dirty="0"/>
          </a:p>
        </p:txBody>
      </p:sp>
      <p:sp>
        <p:nvSpPr>
          <p:cNvPr id="3" name="Dian numeron paikkamerkki 2"/>
          <p:cNvSpPr>
            <a:spLocks noGrp="1"/>
          </p:cNvSpPr>
          <p:nvPr>
            <p:ph type="sldNum" sz="quarter" idx="4"/>
          </p:nvPr>
        </p:nvSpPr>
        <p:spPr>
          <a:prstGeom prst="rect">
            <a:avLst/>
          </a:prstGeom>
        </p:spPr>
        <p:txBody>
          <a:bodyPr/>
          <a:lstStyle/>
          <a:p>
            <a:fld id="{24342B02-74FC-4320-A08D-C58DA89F77A2}" type="slidenum">
              <a:rPr lang="fi-FI" smtClean="0"/>
              <a:pPr/>
              <a:t>4</a:t>
            </a:fld>
            <a:endParaRPr lang="fi-FI"/>
          </a:p>
        </p:txBody>
      </p:sp>
      <p:sp>
        <p:nvSpPr>
          <p:cNvPr id="12" name="Tekstin paikkamerkki 11"/>
          <p:cNvSpPr>
            <a:spLocks noGrp="1"/>
          </p:cNvSpPr>
          <p:nvPr>
            <p:ph type="body" sz="quarter" idx="15"/>
          </p:nvPr>
        </p:nvSpPr>
        <p:spPr>
          <a:xfrm>
            <a:off x="2949395" y="4776466"/>
            <a:ext cx="3440550" cy="125405"/>
          </a:xfrm>
        </p:spPr>
        <p:txBody>
          <a:bodyPr/>
          <a:lstStyle/>
          <a:p>
            <a:r>
              <a:rPr lang="fi-FI" dirty="0"/>
              <a:t>Satu Turtiainen, SYKE</a:t>
            </a:r>
          </a:p>
        </p:txBody>
      </p:sp>
      <p:sp>
        <p:nvSpPr>
          <p:cNvPr id="4" name="Otsikko 3"/>
          <p:cNvSpPr>
            <a:spLocks noGrp="1"/>
          </p:cNvSpPr>
          <p:nvPr>
            <p:ph type="title" idx="4294967295"/>
          </p:nvPr>
        </p:nvSpPr>
        <p:spPr>
          <a:xfrm>
            <a:off x="339398" y="25916"/>
            <a:ext cx="4240457" cy="1165225"/>
          </a:xfrm>
        </p:spPr>
        <p:txBody>
          <a:bodyPr/>
          <a:lstStyle/>
          <a:p>
            <a:pPr>
              <a:lnSpc>
                <a:spcPct val="100000"/>
              </a:lnSpc>
            </a:pPr>
            <a:r>
              <a:rPr lang="fi-FI" sz="3200" dirty="0" err="1"/>
              <a:t>VALTSUn</a:t>
            </a:r>
            <a:r>
              <a:rPr lang="fi-FI" sz="3200" dirty="0"/>
              <a:t> tavoitetila 2030</a:t>
            </a:r>
          </a:p>
        </p:txBody>
      </p:sp>
      <p:pic>
        <p:nvPicPr>
          <p:cNvPr id="7" name="Kuva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058" y="1046842"/>
            <a:ext cx="2459664" cy="2459664"/>
          </a:xfrm>
          <a:prstGeom prst="rect">
            <a:avLst/>
          </a:prstGeom>
        </p:spPr>
      </p:pic>
      <p:sp>
        <p:nvSpPr>
          <p:cNvPr id="11" name="Suorakulmio 10"/>
          <p:cNvSpPr/>
          <p:nvPr/>
        </p:nvSpPr>
        <p:spPr>
          <a:xfrm>
            <a:off x="325926" y="1284856"/>
            <a:ext cx="2039186" cy="2057896"/>
          </a:xfrm>
          <a:prstGeom prst="rect">
            <a:avLst/>
          </a:prstGeom>
        </p:spPr>
        <p:txBody>
          <a:bodyPr wrap="square" anchor="ctr" anchorCtr="0">
            <a:noAutofit/>
          </a:bodyPr>
          <a:lstStyle/>
          <a:p>
            <a:pPr algn="ctr">
              <a:lnSpc>
                <a:spcPts val="2000"/>
              </a:lnSpc>
            </a:pPr>
            <a:r>
              <a:rPr lang="fi-FI" sz="1200" dirty="0">
                <a:solidFill>
                  <a:schemeClr val="tx2"/>
                </a:solidFill>
                <a:latin typeface="Arial Rounded MT Bold" panose="020F0704030504030204" pitchFamily="34" charset="0"/>
              </a:rPr>
              <a:t>Materiaalitehokas tuotanto ja kulutus säästävät luonnonvaroja ja hillitsevät ilmastonmuutosta</a:t>
            </a:r>
          </a:p>
        </p:txBody>
      </p:sp>
      <p:pic>
        <p:nvPicPr>
          <p:cNvPr id="15" name="Kuva 14"/>
          <p:cNvPicPr>
            <a:picLocks noChangeAspect="1"/>
          </p:cNvPicPr>
          <p:nvPr/>
        </p:nvPicPr>
        <p:blipFill rotWithShape="1">
          <a:blip r:embed="rId6" cstate="print">
            <a:extLst>
              <a:ext uri="{28A0092B-C50C-407E-A947-70E740481C1C}">
                <a14:useLocalDpi xmlns:a14="http://schemas.microsoft.com/office/drawing/2010/main" val="0"/>
              </a:ext>
            </a:extLst>
          </a:blip>
          <a:srcRect t="-2488"/>
          <a:stretch/>
        </p:blipFill>
        <p:spPr>
          <a:xfrm>
            <a:off x="6931717" y="419846"/>
            <a:ext cx="2209994" cy="2265015"/>
          </a:xfrm>
          <a:prstGeom prst="rect">
            <a:avLst/>
          </a:prstGeom>
        </p:spPr>
      </p:pic>
      <p:sp>
        <p:nvSpPr>
          <p:cNvPr id="13" name="Suorakulmio 12"/>
          <p:cNvSpPr/>
          <p:nvPr/>
        </p:nvSpPr>
        <p:spPr>
          <a:xfrm>
            <a:off x="6953343" y="759868"/>
            <a:ext cx="2137893" cy="1553936"/>
          </a:xfrm>
          <a:prstGeom prst="rect">
            <a:avLst/>
          </a:prstGeom>
        </p:spPr>
        <p:txBody>
          <a:bodyPr wrap="square" anchor="ctr" anchorCtr="0">
            <a:noAutofit/>
          </a:bodyPr>
          <a:lstStyle/>
          <a:p>
            <a:pPr algn="ctr">
              <a:lnSpc>
                <a:spcPts val="2000"/>
              </a:lnSpc>
            </a:pPr>
            <a:r>
              <a:rPr lang="fi-FI" sz="1200" dirty="0">
                <a:solidFill>
                  <a:schemeClr val="bg1"/>
                </a:solidFill>
                <a:latin typeface="Arial Rounded MT Bold" panose="020F0704030504030204" pitchFamily="34" charset="0"/>
              </a:rPr>
              <a:t>Toimivat kierrätysmarkkinat,</a:t>
            </a:r>
          </a:p>
          <a:p>
            <a:pPr algn="ctr">
              <a:lnSpc>
                <a:spcPts val="2000"/>
              </a:lnSpc>
            </a:pPr>
            <a:r>
              <a:rPr lang="fi-FI" sz="1200" dirty="0">
                <a:solidFill>
                  <a:schemeClr val="bg1"/>
                </a:solidFill>
                <a:latin typeface="Arial Rounded MT Bold" panose="020F0704030504030204" pitchFamily="34" charset="0"/>
              </a:rPr>
              <a:t>uudelleenkäytön ja kierrätyksen myötä </a:t>
            </a:r>
          </a:p>
          <a:p>
            <a:pPr algn="ctr">
              <a:lnSpc>
                <a:spcPts val="2000"/>
              </a:lnSpc>
            </a:pPr>
            <a:r>
              <a:rPr lang="fi-FI" sz="1200" dirty="0">
                <a:solidFill>
                  <a:schemeClr val="bg1"/>
                </a:solidFill>
                <a:latin typeface="Arial Rounded MT Bold" panose="020F0704030504030204" pitchFamily="34" charset="0"/>
              </a:rPr>
              <a:t> uusia työpaikkoja</a:t>
            </a:r>
          </a:p>
        </p:txBody>
      </p:sp>
      <p:pic>
        <p:nvPicPr>
          <p:cNvPr id="8" name="Kuva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7905" y="1739543"/>
            <a:ext cx="2499233" cy="2502449"/>
          </a:xfrm>
          <a:prstGeom prst="rect">
            <a:avLst/>
          </a:prstGeom>
        </p:spPr>
      </p:pic>
      <p:sp>
        <p:nvSpPr>
          <p:cNvPr id="18" name="Suorakulmio 17"/>
          <p:cNvSpPr/>
          <p:nvPr/>
        </p:nvSpPr>
        <p:spPr>
          <a:xfrm>
            <a:off x="4776097" y="2046988"/>
            <a:ext cx="2346230" cy="1801173"/>
          </a:xfrm>
          <a:prstGeom prst="rect">
            <a:avLst/>
          </a:prstGeom>
        </p:spPr>
        <p:txBody>
          <a:bodyPr wrap="square" anchor="ctr" anchorCtr="0">
            <a:noAutofit/>
          </a:bodyPr>
          <a:lstStyle/>
          <a:p>
            <a:pPr algn="ctr">
              <a:lnSpc>
                <a:spcPts val="2000"/>
              </a:lnSpc>
            </a:pPr>
            <a:r>
              <a:rPr lang="fi-FI" sz="1400" dirty="0">
                <a:solidFill>
                  <a:schemeClr val="tx2"/>
                </a:solidFill>
                <a:latin typeface="Arial Rounded MT Bold" panose="020F0704030504030204" pitchFamily="34" charset="0"/>
              </a:rPr>
              <a:t>Jätteen määrä vähentynyt nykyisestä – </a:t>
            </a:r>
            <a:r>
              <a:rPr lang="fi-FI" sz="1400" dirty="0">
                <a:solidFill>
                  <a:schemeClr val="bg1"/>
                </a:solidFill>
                <a:latin typeface="Arial Rounded MT Bold" panose="020F0704030504030204" pitchFamily="34" charset="0"/>
              </a:rPr>
              <a:t>Uudelleenkäyttö ja kierrätys </a:t>
            </a:r>
            <a:r>
              <a:rPr lang="fi-FI" sz="1400" dirty="0">
                <a:solidFill>
                  <a:schemeClr val="tx2"/>
                </a:solidFill>
                <a:latin typeface="Arial Rounded MT Bold" panose="020F0704030504030204" pitchFamily="34" charset="0"/>
              </a:rPr>
              <a:t>nousseet uudelle tasolle</a:t>
            </a:r>
          </a:p>
        </p:txBody>
      </p:sp>
      <p:pic>
        <p:nvPicPr>
          <p:cNvPr id="10" name="Kuva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56320" y="4053657"/>
            <a:ext cx="506012" cy="499915"/>
          </a:xfrm>
          <a:prstGeom prst="rect">
            <a:avLst/>
          </a:prstGeom>
        </p:spPr>
      </p:pic>
      <p:pic>
        <p:nvPicPr>
          <p:cNvPr id="21" name="Kuva 14">
            <a:extLst>
              <a:ext uri="{FF2B5EF4-FFF2-40B4-BE49-F238E27FC236}">
                <a16:creationId xmlns:a16="http://schemas.microsoft.com/office/drawing/2014/main" id="{DE466AFD-8271-449F-9FA7-282E6286458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766"/>
          <a:stretch/>
        </p:blipFill>
        <p:spPr>
          <a:xfrm rot="10800000">
            <a:off x="2438701" y="2566528"/>
            <a:ext cx="2242585" cy="2068440"/>
          </a:xfrm>
          <a:prstGeom prst="rect">
            <a:avLst/>
          </a:prstGeom>
        </p:spPr>
      </p:pic>
      <p:sp>
        <p:nvSpPr>
          <p:cNvPr id="23" name="Suorakulmio 12">
            <a:extLst>
              <a:ext uri="{FF2B5EF4-FFF2-40B4-BE49-F238E27FC236}">
                <a16:creationId xmlns:a16="http://schemas.microsoft.com/office/drawing/2014/main" id="{5DC5D679-7BD1-4C83-9447-845CFCACC45A}"/>
              </a:ext>
            </a:extLst>
          </p:cNvPr>
          <p:cNvSpPr/>
          <p:nvPr/>
        </p:nvSpPr>
        <p:spPr>
          <a:xfrm>
            <a:off x="4824737" y="-161163"/>
            <a:ext cx="2029272" cy="1605306"/>
          </a:xfrm>
          <a:prstGeom prst="rect">
            <a:avLst/>
          </a:prstGeom>
        </p:spPr>
        <p:txBody>
          <a:bodyPr wrap="square" anchor="ctr" anchorCtr="0">
            <a:noAutofit/>
          </a:bodyPr>
          <a:lstStyle/>
          <a:p>
            <a:pPr algn="ctr">
              <a:lnSpc>
                <a:spcPts val="2000"/>
              </a:lnSpc>
            </a:pPr>
            <a:r>
              <a:rPr lang="fi-FI" sz="1200" dirty="0">
                <a:solidFill>
                  <a:schemeClr val="tx2"/>
                </a:solidFill>
                <a:latin typeface="Arial Rounded MT Bold" panose="020F0704030504030204" pitchFamily="34" charset="0"/>
              </a:rPr>
              <a:t>Materiaalikierrot haitattomia – tuotannossa käytetään yhä vähemmän vaarallisia aineita</a:t>
            </a:r>
          </a:p>
        </p:txBody>
      </p:sp>
      <p:pic>
        <p:nvPicPr>
          <p:cNvPr id="24" name="Kuva 4">
            <a:extLst>
              <a:ext uri="{FF2B5EF4-FFF2-40B4-BE49-F238E27FC236}">
                <a16:creationId xmlns:a16="http://schemas.microsoft.com/office/drawing/2014/main" id="{9A03934A-44DE-4BD1-A761-7F5AB6B40DD8}"/>
              </a:ext>
            </a:extLst>
          </p:cNvPr>
          <p:cNvPicPr>
            <a:picLocks noChangeAspect="1"/>
          </p:cNvPicPr>
          <p:nvPr/>
        </p:nvPicPr>
        <p:blipFill rotWithShape="1">
          <a:blip r:embed="rId4">
            <a:extLst>
              <a:ext uri="{28A0092B-C50C-407E-A947-70E740481C1C}">
                <a14:useLocalDpi xmlns:a14="http://schemas.microsoft.com/office/drawing/2010/main" val="0"/>
              </a:ext>
            </a:extLst>
          </a:blip>
          <a:srcRect l="4936" t="20330" b="-1"/>
          <a:stretch/>
        </p:blipFill>
        <p:spPr>
          <a:xfrm rot="10800000">
            <a:off x="6754754" y="3148535"/>
            <a:ext cx="2389245" cy="1994964"/>
          </a:xfrm>
          <a:prstGeom prst="rect">
            <a:avLst/>
          </a:prstGeom>
        </p:spPr>
      </p:pic>
      <p:sp>
        <p:nvSpPr>
          <p:cNvPr id="26" name="Suorakulmio 8">
            <a:extLst>
              <a:ext uri="{FF2B5EF4-FFF2-40B4-BE49-F238E27FC236}">
                <a16:creationId xmlns:a16="http://schemas.microsoft.com/office/drawing/2014/main" id="{8933FF3E-1416-4F96-9F37-B07914D3E59A}"/>
              </a:ext>
            </a:extLst>
          </p:cNvPr>
          <p:cNvSpPr/>
          <p:nvPr/>
        </p:nvSpPr>
        <p:spPr>
          <a:xfrm>
            <a:off x="7153573" y="3912764"/>
            <a:ext cx="1766282" cy="967647"/>
          </a:xfrm>
          <a:prstGeom prst="rect">
            <a:avLst/>
          </a:prstGeom>
        </p:spPr>
        <p:txBody>
          <a:bodyPr wrap="square" anchor="ctr" anchorCtr="0">
            <a:noAutofit/>
          </a:bodyPr>
          <a:lstStyle/>
          <a:p>
            <a:pPr algn="ctr">
              <a:lnSpc>
                <a:spcPts val="2000"/>
              </a:lnSpc>
            </a:pPr>
            <a:r>
              <a:rPr lang="fi-FI" sz="1200" dirty="0">
                <a:solidFill>
                  <a:schemeClr val="bg1"/>
                </a:solidFill>
                <a:latin typeface="Arial Rounded MT Bold" panose="020F0704030504030204" pitchFamily="34" charset="0"/>
              </a:rPr>
              <a:t>Jätealalla laadukasta tutkimusta ja kokeilutoimintaa, jäteosaaminen korkealla tasolla</a:t>
            </a:r>
          </a:p>
        </p:txBody>
      </p:sp>
      <p:sp>
        <p:nvSpPr>
          <p:cNvPr id="20" name="Suorakulmio 19"/>
          <p:cNvSpPr/>
          <p:nvPr/>
        </p:nvSpPr>
        <p:spPr>
          <a:xfrm>
            <a:off x="2591526" y="2928265"/>
            <a:ext cx="1936933" cy="1557589"/>
          </a:xfrm>
          <a:prstGeom prst="rect">
            <a:avLst/>
          </a:prstGeom>
        </p:spPr>
        <p:txBody>
          <a:bodyPr wrap="square" anchor="ctr" anchorCtr="0">
            <a:noAutofit/>
          </a:bodyPr>
          <a:lstStyle/>
          <a:p>
            <a:pPr algn="ctr">
              <a:lnSpc>
                <a:spcPts val="2000"/>
              </a:lnSpc>
            </a:pPr>
            <a:r>
              <a:rPr lang="fi-FI" sz="1200" dirty="0">
                <a:solidFill>
                  <a:schemeClr val="bg1"/>
                </a:solidFill>
                <a:latin typeface="Arial Rounded MT Bold" panose="020F0704030504030204" pitchFamily="34" charset="0"/>
              </a:rPr>
              <a:t>Kierrätys-materiaaleista talteen myös pieninä pitoisuuksina esiintyviä arvokkaita raaka-aineita</a:t>
            </a:r>
          </a:p>
        </p:txBody>
      </p:sp>
      <p:pic>
        <p:nvPicPr>
          <p:cNvPr id="27" name="Kuva 9">
            <a:extLst>
              <a:ext uri="{FF2B5EF4-FFF2-40B4-BE49-F238E27FC236}">
                <a16:creationId xmlns:a16="http://schemas.microsoft.com/office/drawing/2014/main" id="{071C7A19-4F5A-4307-B67F-461E06B75B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57224" y="2728801"/>
            <a:ext cx="506012" cy="499915"/>
          </a:xfrm>
          <a:prstGeom prst="rect">
            <a:avLst/>
          </a:prstGeom>
        </p:spPr>
      </p:pic>
    </p:spTree>
    <p:extLst>
      <p:ext uri="{BB962C8B-B14F-4D97-AF65-F5344CB8AC3E}">
        <p14:creationId xmlns:p14="http://schemas.microsoft.com/office/powerpoint/2010/main" val="183390180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62408A-ED11-47FC-BB7E-594A634365D5}"/>
              </a:ext>
            </a:extLst>
          </p:cNvPr>
          <p:cNvSpPr>
            <a:spLocks noGrp="1"/>
          </p:cNvSpPr>
          <p:nvPr>
            <p:ph type="title"/>
          </p:nvPr>
        </p:nvSpPr>
        <p:spPr>
          <a:xfrm>
            <a:off x="915988" y="340251"/>
            <a:ext cx="7866062" cy="479756"/>
          </a:xfrm>
        </p:spPr>
        <p:txBody>
          <a:bodyPr/>
          <a:lstStyle/>
          <a:p>
            <a:r>
              <a:rPr lang="fi-FI" sz="1400" dirty="0"/>
              <a:t>Valtakunnallinen jätesuunnitelma 2018–2023  – painopisteiden tavoitteet</a:t>
            </a:r>
          </a:p>
        </p:txBody>
      </p:sp>
      <p:sp>
        <p:nvSpPr>
          <p:cNvPr id="5" name="Text Placeholder 4">
            <a:extLst>
              <a:ext uri="{FF2B5EF4-FFF2-40B4-BE49-F238E27FC236}">
                <a16:creationId xmlns:a16="http://schemas.microsoft.com/office/drawing/2014/main" id="{EE7A4141-E7D2-4C03-901E-EAEF9AEB3161}"/>
              </a:ext>
            </a:extLst>
          </p:cNvPr>
          <p:cNvSpPr>
            <a:spLocks noGrp="1"/>
          </p:cNvSpPr>
          <p:nvPr>
            <p:ph type="body" sz="quarter" idx="16"/>
          </p:nvPr>
        </p:nvSpPr>
        <p:spPr>
          <a:xfrm>
            <a:off x="844376" y="820007"/>
            <a:ext cx="7854950" cy="1378843"/>
          </a:xfrm>
        </p:spPr>
        <p:txBody>
          <a:bodyPr/>
          <a:lstStyle/>
          <a:p>
            <a:pPr marL="0" indent="0">
              <a:buNone/>
            </a:pPr>
            <a:r>
              <a:rPr lang="fi-FI" sz="1200" dirty="0">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1. Rakentamisen jäte</a:t>
            </a:r>
          </a:p>
          <a:p>
            <a:pPr marL="285750" indent="-285750"/>
            <a:r>
              <a:rPr lang="fi-FI" sz="1200" dirty="0">
                <a:latin typeface="Calibri" panose="020F0502020204030204" pitchFamily="34" charset="0"/>
                <a:ea typeface="Calibri" panose="020F0502020204030204" pitchFamily="34" charset="0"/>
                <a:cs typeface="Times New Roman" panose="02020603050405020304" pitchFamily="18" charset="0"/>
              </a:rPr>
              <a:t>Rakentamisen jätemäärä vähenee</a:t>
            </a:r>
          </a:p>
          <a:p>
            <a:pPr marL="285750" indent="-285750"/>
            <a:r>
              <a:rPr lang="fi-FI" sz="1200" dirty="0">
                <a:latin typeface="Calibri" panose="020F0502020204030204" pitchFamily="34" charset="0"/>
                <a:ea typeface="Calibri" panose="020F0502020204030204" pitchFamily="34" charset="0"/>
                <a:cs typeface="Times New Roman" panose="02020603050405020304" pitchFamily="18" charset="0"/>
              </a:rPr>
              <a:t>Rakennus- ja purkujätteen materiaalina hyödyntämisaste nostetaan 70 %:iin</a:t>
            </a:r>
          </a:p>
          <a:p>
            <a:pPr marL="285750" indent="-285750"/>
            <a:r>
              <a:rPr lang="fi-FI" sz="1200" dirty="0">
                <a:latin typeface="Calibri" panose="020F0502020204030204" pitchFamily="34" charset="0"/>
                <a:ea typeface="Calibri" panose="020F0502020204030204" pitchFamily="34" charset="0"/>
                <a:cs typeface="Times New Roman" panose="02020603050405020304" pitchFamily="18" charset="0"/>
              </a:rPr>
              <a:t>Rakentamisen jätteiden hyödyntämistä lisätään riskit halliten</a:t>
            </a:r>
          </a:p>
          <a:p>
            <a:pPr marL="285750" indent="-285750"/>
            <a:r>
              <a:rPr lang="fi-FI" sz="1200" dirty="0">
                <a:latin typeface="Calibri" panose="020F0502020204030204" pitchFamily="34" charset="0"/>
                <a:ea typeface="Calibri" panose="020F0502020204030204" pitchFamily="34" charset="0"/>
                <a:cs typeface="Times New Roman" panose="02020603050405020304" pitchFamily="18" charset="0"/>
              </a:rPr>
              <a:t>Parannetaan rakennus- ja purkujätteen tilastoinnin tarkkuutta ja  oikeellisuutta.</a:t>
            </a:r>
          </a:p>
          <a:p>
            <a:pPr marL="285750" indent="-285750"/>
            <a:endParaRPr lang="fi-FI" sz="1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i-FI" sz="1200" dirty="0">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2. Biohajoava jäte </a:t>
            </a:r>
          </a:p>
          <a:p>
            <a:pPr marL="285750" indent="-285750"/>
            <a:r>
              <a:rPr lang="fi-FI" sz="1200" dirty="0">
                <a:latin typeface="Calibri" panose="020F0502020204030204" pitchFamily="34" charset="0"/>
                <a:ea typeface="Calibri" panose="020F0502020204030204" pitchFamily="34" charset="0"/>
                <a:cs typeface="Times New Roman" panose="02020603050405020304" pitchFamily="18" charset="0"/>
              </a:rPr>
              <a:t>Ruokahävikki puolitetaan vuoteen 2030 mennessä</a:t>
            </a:r>
          </a:p>
          <a:p>
            <a:pPr marL="285750" indent="-285750"/>
            <a:r>
              <a:rPr lang="fi-FI" sz="1200" dirty="0">
                <a:latin typeface="Calibri" panose="020F0502020204030204" pitchFamily="34" charset="0"/>
                <a:ea typeface="Calibri" panose="020F0502020204030204" pitchFamily="34" charset="0"/>
                <a:cs typeface="Times New Roman" panose="02020603050405020304" pitchFamily="18" charset="0"/>
              </a:rPr>
              <a:t>Kaikesta syntyvästä yhdyskuntajätteen sisältämästä biojätteestä kierrätetään 60 %</a:t>
            </a:r>
          </a:p>
          <a:p>
            <a:pPr marL="285750" indent="-285750"/>
            <a:r>
              <a:rPr lang="fi-FI" sz="1200" dirty="0">
                <a:latin typeface="Calibri" panose="020F0502020204030204" pitchFamily="34" charset="0"/>
                <a:ea typeface="Calibri" panose="020F0502020204030204" pitchFamily="34" charset="0"/>
                <a:cs typeface="Times New Roman" panose="02020603050405020304" pitchFamily="18" charset="0"/>
              </a:rPr>
              <a:t>Kierrätysraaka-aineista valmistettujen lannoitevalmisteiden käyttö lisääntyy ja niillä korvataan neitseellisistä raaka-aineista valmistettuja lannoitteita</a:t>
            </a:r>
          </a:p>
          <a:p>
            <a:endParaRPr lang="fi-FI" dirty="0"/>
          </a:p>
        </p:txBody>
      </p:sp>
      <p:sp>
        <p:nvSpPr>
          <p:cNvPr id="6" name="Date Placeholder 5">
            <a:extLst>
              <a:ext uri="{FF2B5EF4-FFF2-40B4-BE49-F238E27FC236}">
                <a16:creationId xmlns:a16="http://schemas.microsoft.com/office/drawing/2014/main" id="{1B70EB9E-D464-4F38-A8BA-4297CAD750E6}"/>
              </a:ext>
            </a:extLst>
          </p:cNvPr>
          <p:cNvSpPr>
            <a:spLocks noGrp="1"/>
          </p:cNvSpPr>
          <p:nvPr>
            <p:ph type="dt" sz="half" idx="2"/>
          </p:nvPr>
        </p:nvSpPr>
        <p:spPr/>
        <p:txBody>
          <a:bodyPr/>
          <a:lstStyle/>
          <a:p>
            <a:fld id="{A5E697A1-3F13-4B58-9FC9-411EEC634510}" type="datetime1">
              <a:rPr lang="fi-FI" smtClean="0"/>
              <a:pPr/>
              <a:t>13.4.2021</a:t>
            </a:fld>
            <a:endParaRPr lang="fi-FI" dirty="0"/>
          </a:p>
        </p:txBody>
      </p:sp>
      <p:sp>
        <p:nvSpPr>
          <p:cNvPr id="7" name="Text Placeholder 6">
            <a:extLst>
              <a:ext uri="{FF2B5EF4-FFF2-40B4-BE49-F238E27FC236}">
                <a16:creationId xmlns:a16="http://schemas.microsoft.com/office/drawing/2014/main" id="{131D66A1-3D5A-4067-9295-20F4AB22F8C4}"/>
              </a:ext>
            </a:extLst>
          </p:cNvPr>
          <p:cNvSpPr>
            <a:spLocks noGrp="1"/>
          </p:cNvSpPr>
          <p:nvPr>
            <p:ph type="body" sz="quarter" idx="17"/>
          </p:nvPr>
        </p:nvSpPr>
        <p:spPr/>
        <p:txBody>
          <a:bodyPr/>
          <a:lstStyle/>
          <a:p>
            <a:endParaRPr lang="fi-FI"/>
          </a:p>
        </p:txBody>
      </p:sp>
      <p:sp>
        <p:nvSpPr>
          <p:cNvPr id="8" name="Slide Number Placeholder 7">
            <a:extLst>
              <a:ext uri="{FF2B5EF4-FFF2-40B4-BE49-F238E27FC236}">
                <a16:creationId xmlns:a16="http://schemas.microsoft.com/office/drawing/2014/main" id="{FAF8297C-3C5A-4D03-86E8-9042B1DC2064}"/>
              </a:ext>
            </a:extLst>
          </p:cNvPr>
          <p:cNvSpPr>
            <a:spLocks noGrp="1"/>
          </p:cNvSpPr>
          <p:nvPr>
            <p:ph type="sldNum" sz="quarter" idx="4"/>
          </p:nvPr>
        </p:nvSpPr>
        <p:spPr/>
        <p:txBody>
          <a:bodyPr/>
          <a:lstStyle/>
          <a:p>
            <a:fld id="{24342B02-74FC-4320-A08D-C58DA89F77A2}" type="slidenum">
              <a:rPr lang="fi-FI" smtClean="0"/>
              <a:pPr/>
              <a:t>5</a:t>
            </a:fld>
            <a:endParaRPr lang="fi-FI" dirty="0"/>
          </a:p>
        </p:txBody>
      </p:sp>
    </p:spTree>
    <p:extLst>
      <p:ext uri="{BB962C8B-B14F-4D97-AF65-F5344CB8AC3E}">
        <p14:creationId xmlns:p14="http://schemas.microsoft.com/office/powerpoint/2010/main" val="417348703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62408A-ED11-47FC-BB7E-594A634365D5}"/>
              </a:ext>
            </a:extLst>
          </p:cNvPr>
          <p:cNvSpPr>
            <a:spLocks noGrp="1"/>
          </p:cNvSpPr>
          <p:nvPr>
            <p:ph type="title"/>
          </p:nvPr>
        </p:nvSpPr>
        <p:spPr>
          <a:xfrm>
            <a:off x="915988" y="340251"/>
            <a:ext cx="7866062" cy="479756"/>
          </a:xfrm>
        </p:spPr>
        <p:txBody>
          <a:bodyPr/>
          <a:lstStyle/>
          <a:p>
            <a:r>
              <a:rPr lang="fi-FI" sz="1400" dirty="0"/>
              <a:t>Valtakunnallinen jätesuunnitelma 2018–2023  – painopisteiden tavoitteet</a:t>
            </a:r>
          </a:p>
        </p:txBody>
      </p:sp>
      <p:sp>
        <p:nvSpPr>
          <p:cNvPr id="5" name="Text Placeholder 4">
            <a:extLst>
              <a:ext uri="{FF2B5EF4-FFF2-40B4-BE49-F238E27FC236}">
                <a16:creationId xmlns:a16="http://schemas.microsoft.com/office/drawing/2014/main" id="{EE7A4141-E7D2-4C03-901E-EAEF9AEB3161}"/>
              </a:ext>
            </a:extLst>
          </p:cNvPr>
          <p:cNvSpPr>
            <a:spLocks noGrp="1"/>
          </p:cNvSpPr>
          <p:nvPr>
            <p:ph type="body" sz="quarter" idx="16"/>
          </p:nvPr>
        </p:nvSpPr>
        <p:spPr>
          <a:xfrm>
            <a:off x="844376" y="820007"/>
            <a:ext cx="7854950" cy="1378843"/>
          </a:xfrm>
        </p:spPr>
        <p:txBody>
          <a:bodyPr/>
          <a:lstStyle/>
          <a:p>
            <a:pPr marL="0" indent="0">
              <a:buNone/>
            </a:pPr>
            <a:r>
              <a:rPr lang="fi-FI" sz="1200" dirty="0">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3. Yhdyskuntajäte</a:t>
            </a:r>
          </a:p>
          <a:p>
            <a:pPr marL="285750" indent="-285750"/>
            <a:r>
              <a:rPr lang="fi-FI" sz="1200" dirty="0">
                <a:latin typeface="Calibri" panose="020F0502020204030204" pitchFamily="34" charset="0"/>
                <a:ea typeface="Calibri" panose="020F0502020204030204" pitchFamily="34" charset="0"/>
                <a:cs typeface="Times New Roman" panose="02020603050405020304" pitchFamily="18" charset="0"/>
              </a:rPr>
              <a:t>Yhdyskuntajätemäärän kasvu hidastuu suhteessa bruttokansantuotteeseen ja saavutetaan suhteellinen irtikytkentä</a:t>
            </a:r>
          </a:p>
          <a:p>
            <a:pPr marL="285750" indent="-285750"/>
            <a:r>
              <a:rPr lang="fi-FI" sz="1200" dirty="0">
                <a:latin typeface="Calibri" panose="020F0502020204030204" pitchFamily="34" charset="0"/>
                <a:ea typeface="Calibri" panose="020F0502020204030204" pitchFamily="34" charset="0"/>
                <a:cs typeface="Times New Roman" panose="02020603050405020304" pitchFamily="18" charset="0"/>
              </a:rPr>
              <a:t>Yhdyskuntajätteestä kierrätetään 55 %</a:t>
            </a:r>
          </a:p>
          <a:p>
            <a:pPr marL="285750" indent="-285750"/>
            <a:r>
              <a:rPr lang="fi-FI" sz="1200" dirty="0">
                <a:latin typeface="Calibri" panose="020F0502020204030204" pitchFamily="34" charset="0"/>
                <a:ea typeface="Calibri" panose="020F0502020204030204" pitchFamily="34" charset="0"/>
                <a:cs typeface="Times New Roman" panose="02020603050405020304" pitchFamily="18" charset="0"/>
              </a:rPr>
              <a:t>Pakkausjätteiden kierrätys lisääntyy (vähintään käsittelyssä olevan jätedirektiivin tavoitetason mukaisesti)</a:t>
            </a:r>
          </a:p>
          <a:p>
            <a:pPr marL="0" indent="0">
              <a:buNone/>
            </a:pPr>
            <a:endParaRPr lang="fi-FI" sz="1200" dirty="0">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i-FI" sz="1200" dirty="0">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4. Sähkö- ja elektroniikkalaiteromu</a:t>
            </a:r>
          </a:p>
          <a:p>
            <a:pPr marL="285750" indent="-285750"/>
            <a:r>
              <a:rPr lang="fi-FI" sz="1200" dirty="0">
                <a:latin typeface="Calibri" panose="020F0502020204030204" pitchFamily="34" charset="0"/>
                <a:ea typeface="Calibri" panose="020F0502020204030204" pitchFamily="34" charset="0"/>
                <a:cs typeface="Times New Roman" panose="02020603050405020304" pitchFamily="18" charset="0"/>
              </a:rPr>
              <a:t>Sähkö- ja elektroniikkalaitteiden käyttöikä pitenee ja käyttöaste kasvaa</a:t>
            </a:r>
          </a:p>
          <a:p>
            <a:pPr marL="285750" indent="-285750"/>
            <a:r>
              <a:rPr lang="fi-FI" sz="1200" dirty="0">
                <a:latin typeface="Calibri" panose="020F0502020204030204" pitchFamily="34" charset="0"/>
                <a:ea typeface="Calibri" panose="020F0502020204030204" pitchFamily="34" charset="0"/>
                <a:cs typeface="Times New Roman" panose="02020603050405020304" pitchFamily="18" charset="0"/>
              </a:rPr>
              <a:t>Sähkö- ja elektroniikkalaiteromun osuus sekajätteessä vähenee ja kierrätys lisääntyy</a:t>
            </a:r>
          </a:p>
          <a:p>
            <a:pPr marL="285750" indent="-285750"/>
            <a:r>
              <a:rPr lang="fi-FI" sz="1200" dirty="0">
                <a:latin typeface="Calibri" panose="020F0502020204030204" pitchFamily="34" charset="0"/>
                <a:ea typeface="Calibri" panose="020F0502020204030204" pitchFamily="34" charset="0"/>
                <a:cs typeface="Times New Roman" panose="02020603050405020304" pitchFamily="18" charset="0"/>
              </a:rPr>
              <a:t>Sähkö- ja elektroniikkalaiteromussa olevat kriittiset raaka-aineet ja arvokkaat materiaalit saadaan tehokkaammin talteen ja kiertoon</a:t>
            </a:r>
          </a:p>
          <a:p>
            <a:pPr marL="285750" indent="-285750"/>
            <a:r>
              <a:rPr lang="fi-FI" sz="1200" dirty="0">
                <a:latin typeface="Calibri" panose="020F0502020204030204" pitchFamily="34" charset="0"/>
                <a:ea typeface="Calibri" panose="020F0502020204030204" pitchFamily="34" charset="0"/>
                <a:cs typeface="Times New Roman" panose="02020603050405020304" pitchFamily="18" charset="0"/>
              </a:rPr>
              <a:t>Sähkö- ja elektroniikkalaiteromussa olevat haitalliset aineet saadaan pois kierrosta</a:t>
            </a:r>
          </a:p>
          <a:p>
            <a:pPr marL="285750" indent="-285750"/>
            <a:r>
              <a:rPr lang="fi-FI" sz="1200" dirty="0">
                <a:latin typeface="Calibri" panose="020F0502020204030204" pitchFamily="34" charset="0"/>
                <a:ea typeface="Calibri" panose="020F0502020204030204" pitchFamily="34" charset="0"/>
                <a:cs typeface="Times New Roman" panose="02020603050405020304" pitchFamily="18" charset="0"/>
              </a:rPr>
              <a:t>Maasta toiseen vietävien käytettyjen sähkö- ja elektroniikkalaitteiden ja laiteromun viennin valvonta tehostuu</a:t>
            </a:r>
          </a:p>
          <a:p>
            <a:endParaRPr lang="fi-FI" dirty="0"/>
          </a:p>
        </p:txBody>
      </p:sp>
      <p:sp>
        <p:nvSpPr>
          <p:cNvPr id="6" name="Date Placeholder 5">
            <a:extLst>
              <a:ext uri="{FF2B5EF4-FFF2-40B4-BE49-F238E27FC236}">
                <a16:creationId xmlns:a16="http://schemas.microsoft.com/office/drawing/2014/main" id="{1B70EB9E-D464-4F38-A8BA-4297CAD750E6}"/>
              </a:ext>
            </a:extLst>
          </p:cNvPr>
          <p:cNvSpPr>
            <a:spLocks noGrp="1"/>
          </p:cNvSpPr>
          <p:nvPr>
            <p:ph type="dt" sz="half" idx="2"/>
          </p:nvPr>
        </p:nvSpPr>
        <p:spPr/>
        <p:txBody>
          <a:bodyPr/>
          <a:lstStyle/>
          <a:p>
            <a:fld id="{A5E697A1-3F13-4B58-9FC9-411EEC634510}" type="datetime1">
              <a:rPr lang="fi-FI" smtClean="0"/>
              <a:pPr/>
              <a:t>13.4.2021</a:t>
            </a:fld>
            <a:endParaRPr lang="fi-FI" dirty="0"/>
          </a:p>
        </p:txBody>
      </p:sp>
      <p:sp>
        <p:nvSpPr>
          <p:cNvPr id="7" name="Text Placeholder 6">
            <a:extLst>
              <a:ext uri="{FF2B5EF4-FFF2-40B4-BE49-F238E27FC236}">
                <a16:creationId xmlns:a16="http://schemas.microsoft.com/office/drawing/2014/main" id="{131D66A1-3D5A-4067-9295-20F4AB22F8C4}"/>
              </a:ext>
            </a:extLst>
          </p:cNvPr>
          <p:cNvSpPr>
            <a:spLocks noGrp="1"/>
          </p:cNvSpPr>
          <p:nvPr>
            <p:ph type="body" sz="quarter" idx="17"/>
          </p:nvPr>
        </p:nvSpPr>
        <p:spPr/>
        <p:txBody>
          <a:bodyPr/>
          <a:lstStyle/>
          <a:p>
            <a:endParaRPr lang="fi-FI"/>
          </a:p>
        </p:txBody>
      </p:sp>
      <p:sp>
        <p:nvSpPr>
          <p:cNvPr id="8" name="Slide Number Placeholder 7">
            <a:extLst>
              <a:ext uri="{FF2B5EF4-FFF2-40B4-BE49-F238E27FC236}">
                <a16:creationId xmlns:a16="http://schemas.microsoft.com/office/drawing/2014/main" id="{FAF8297C-3C5A-4D03-86E8-9042B1DC2064}"/>
              </a:ext>
            </a:extLst>
          </p:cNvPr>
          <p:cNvSpPr>
            <a:spLocks noGrp="1"/>
          </p:cNvSpPr>
          <p:nvPr>
            <p:ph type="sldNum" sz="quarter" idx="4"/>
          </p:nvPr>
        </p:nvSpPr>
        <p:spPr/>
        <p:txBody>
          <a:bodyPr/>
          <a:lstStyle/>
          <a:p>
            <a:fld id="{24342B02-74FC-4320-A08D-C58DA89F77A2}" type="slidenum">
              <a:rPr lang="fi-FI" smtClean="0"/>
              <a:pPr/>
              <a:t>6</a:t>
            </a:fld>
            <a:endParaRPr lang="fi-FI" dirty="0"/>
          </a:p>
        </p:txBody>
      </p:sp>
    </p:spTree>
    <p:extLst>
      <p:ext uri="{BB962C8B-B14F-4D97-AF65-F5344CB8AC3E}">
        <p14:creationId xmlns:p14="http://schemas.microsoft.com/office/powerpoint/2010/main" val="257694909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CB1FCC-E41A-4DD0-8D57-AC70DE1464CC}"/>
              </a:ext>
            </a:extLst>
          </p:cNvPr>
          <p:cNvSpPr>
            <a:spLocks noGrp="1"/>
          </p:cNvSpPr>
          <p:nvPr>
            <p:ph type="body" sz="quarter" idx="14"/>
          </p:nvPr>
        </p:nvSpPr>
        <p:spPr/>
        <p:txBody>
          <a:bodyPr/>
          <a:lstStyle/>
          <a:p>
            <a:r>
              <a:rPr lang="fi-FI" dirty="0"/>
              <a:t>Painopisteet</a:t>
            </a:r>
          </a:p>
        </p:txBody>
      </p:sp>
      <p:sp>
        <p:nvSpPr>
          <p:cNvPr id="3" name="Title 2">
            <a:extLst>
              <a:ext uri="{FF2B5EF4-FFF2-40B4-BE49-F238E27FC236}">
                <a16:creationId xmlns:a16="http://schemas.microsoft.com/office/drawing/2014/main" id="{F0E39DFF-25FE-4715-BF37-91573B706832}"/>
              </a:ext>
            </a:extLst>
          </p:cNvPr>
          <p:cNvSpPr>
            <a:spLocks noGrp="1"/>
          </p:cNvSpPr>
          <p:nvPr>
            <p:ph type="title"/>
          </p:nvPr>
        </p:nvSpPr>
        <p:spPr/>
        <p:txBody>
          <a:bodyPr/>
          <a:lstStyle/>
          <a:p>
            <a:r>
              <a:rPr lang="fi-FI" b="1" dirty="0"/>
              <a:t>Suomen tiekartta kiertotalouteen</a:t>
            </a:r>
            <a:br>
              <a:rPr lang="fi-FI" b="1" dirty="0"/>
            </a:br>
            <a:r>
              <a:rPr lang="fi-FI" b="1" dirty="0"/>
              <a:t>2016-2025</a:t>
            </a:r>
            <a:br>
              <a:rPr lang="fi-FI" b="1" dirty="0"/>
            </a:br>
            <a:endParaRPr lang="fi-FI" dirty="0"/>
          </a:p>
        </p:txBody>
      </p:sp>
      <p:sp>
        <p:nvSpPr>
          <p:cNvPr id="5" name="Text Placeholder 4">
            <a:extLst>
              <a:ext uri="{FF2B5EF4-FFF2-40B4-BE49-F238E27FC236}">
                <a16:creationId xmlns:a16="http://schemas.microsoft.com/office/drawing/2014/main" id="{B8128E47-A017-4AC7-A017-619A1C927E4F}"/>
              </a:ext>
            </a:extLst>
          </p:cNvPr>
          <p:cNvSpPr>
            <a:spLocks noGrp="1"/>
          </p:cNvSpPr>
          <p:nvPr>
            <p:ph type="body" sz="quarter" idx="17"/>
          </p:nvPr>
        </p:nvSpPr>
        <p:spPr>
          <a:xfrm>
            <a:off x="915988" y="1728787"/>
            <a:ext cx="7854950" cy="593725"/>
          </a:xfrm>
        </p:spPr>
        <p:txBody>
          <a:bodyPr/>
          <a:lstStyle/>
          <a:p>
            <a:r>
              <a:rPr lang="fi-FI" sz="1400" b="1" dirty="0"/>
              <a:t>Kestävä ruokajärjestelmä: </a:t>
            </a:r>
            <a:r>
              <a:rPr lang="fi-FI" sz="1400" dirty="0"/>
              <a:t>Kuluttajat valitsevat ruokaa, joka on tuotettu alkutuotannosta lähtien raaka-aineita viisaammin käyttäen ja ravinteita kierrättäen.</a:t>
            </a:r>
          </a:p>
          <a:p>
            <a:r>
              <a:rPr lang="fi-FI" sz="1400" b="1" dirty="0"/>
              <a:t>Metsäperäiset kierrot: </a:t>
            </a:r>
            <a:r>
              <a:rPr lang="fi-FI" sz="1400" dirty="0"/>
              <a:t>Metsäteollisuuden globaali kilpailukyky nousee uusilla biopohjaisilla tuotteilla, palveluilla, yhteistyömalleilla ja digiteknologialla.</a:t>
            </a:r>
          </a:p>
          <a:p>
            <a:r>
              <a:rPr lang="fi-FI" sz="1400" b="1" dirty="0"/>
              <a:t>Tekniset kierrot: </a:t>
            </a:r>
            <a:r>
              <a:rPr lang="fi-FI" sz="1400" dirty="0"/>
              <a:t>Neitseellisten raaka-aineiden vähäinen käyttö sekä materiaalien ja tuotteiden pitkäikäisyys rakentavat kilpailuetua.</a:t>
            </a:r>
          </a:p>
          <a:p>
            <a:r>
              <a:rPr lang="fi-FI" sz="1400" b="1" dirty="0"/>
              <a:t>Liikkuminen ja logistiikka: </a:t>
            </a:r>
            <a:r>
              <a:rPr lang="fi-FI" sz="1400" dirty="0"/>
              <a:t>Liikkuminen kehittyy saumattomaksi, älykkyyttä ja fossiilittomia polttoaineita hyödyntäväksi. </a:t>
            </a:r>
          </a:p>
          <a:p>
            <a:r>
              <a:rPr lang="fi-FI" sz="1400" b="1" dirty="0"/>
              <a:t>Yhteiset toimenpiteet: </a:t>
            </a:r>
            <a:r>
              <a:rPr lang="fi-FI" sz="1400" dirty="0"/>
              <a:t>Systeemiseen muutokseen tarvitaan lainsäätäjää, yrityksiä, yliopistoja ja tutkimuslaitoksia, kuluttajia ja kansalaisia sekä elinvoimaisia alueita.</a:t>
            </a:r>
          </a:p>
        </p:txBody>
      </p:sp>
      <p:sp>
        <p:nvSpPr>
          <p:cNvPr id="6" name="Date Placeholder 5">
            <a:extLst>
              <a:ext uri="{FF2B5EF4-FFF2-40B4-BE49-F238E27FC236}">
                <a16:creationId xmlns:a16="http://schemas.microsoft.com/office/drawing/2014/main" id="{4154B2D0-F70C-4A39-AAED-88BA51618429}"/>
              </a:ext>
            </a:extLst>
          </p:cNvPr>
          <p:cNvSpPr>
            <a:spLocks noGrp="1"/>
          </p:cNvSpPr>
          <p:nvPr>
            <p:ph type="dt" sz="half" idx="2"/>
          </p:nvPr>
        </p:nvSpPr>
        <p:spPr/>
        <p:txBody>
          <a:bodyPr/>
          <a:lstStyle/>
          <a:p>
            <a:fld id="{A5E697A1-3F13-4B58-9FC9-411EEC634510}" type="datetime1">
              <a:rPr lang="fi-FI" smtClean="0"/>
              <a:pPr/>
              <a:t>13.4.2021</a:t>
            </a:fld>
            <a:endParaRPr lang="fi-FI" dirty="0"/>
          </a:p>
        </p:txBody>
      </p:sp>
      <p:sp>
        <p:nvSpPr>
          <p:cNvPr id="7" name="Slide Number Placeholder 6">
            <a:extLst>
              <a:ext uri="{FF2B5EF4-FFF2-40B4-BE49-F238E27FC236}">
                <a16:creationId xmlns:a16="http://schemas.microsoft.com/office/drawing/2014/main" id="{94B2D28E-398F-42EB-8697-17B153E65E66}"/>
              </a:ext>
            </a:extLst>
          </p:cNvPr>
          <p:cNvSpPr>
            <a:spLocks noGrp="1"/>
          </p:cNvSpPr>
          <p:nvPr>
            <p:ph type="sldNum" sz="quarter" idx="4"/>
          </p:nvPr>
        </p:nvSpPr>
        <p:spPr/>
        <p:txBody>
          <a:bodyPr/>
          <a:lstStyle/>
          <a:p>
            <a:fld id="{24342B02-74FC-4320-A08D-C58DA89F77A2}" type="slidenum">
              <a:rPr lang="fi-FI" smtClean="0"/>
              <a:pPr/>
              <a:t>7</a:t>
            </a:fld>
            <a:endParaRPr lang="fi-FI" dirty="0"/>
          </a:p>
        </p:txBody>
      </p:sp>
      <p:sp>
        <p:nvSpPr>
          <p:cNvPr id="8" name="Text Placeholder 7">
            <a:extLst>
              <a:ext uri="{FF2B5EF4-FFF2-40B4-BE49-F238E27FC236}">
                <a16:creationId xmlns:a16="http://schemas.microsoft.com/office/drawing/2014/main" id="{1A39E317-7B03-424E-82CB-86075C3D9F2C}"/>
              </a:ext>
            </a:extLst>
          </p:cNvPr>
          <p:cNvSpPr>
            <a:spLocks noGrp="1"/>
          </p:cNvSpPr>
          <p:nvPr>
            <p:ph type="body" sz="quarter" idx="18"/>
          </p:nvPr>
        </p:nvSpPr>
        <p:spPr/>
        <p:txBody>
          <a:bodyPr/>
          <a:lstStyle/>
          <a:p>
            <a:endParaRPr lang="fi-FI"/>
          </a:p>
        </p:txBody>
      </p:sp>
    </p:spTree>
    <p:extLst>
      <p:ext uri="{BB962C8B-B14F-4D97-AF65-F5344CB8AC3E}">
        <p14:creationId xmlns:p14="http://schemas.microsoft.com/office/powerpoint/2010/main" val="149117089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504508" y="340251"/>
            <a:ext cx="7866062" cy="696784"/>
          </a:xfrm>
        </p:spPr>
        <p:txBody>
          <a:bodyPr/>
          <a:lstStyle/>
          <a:p>
            <a:r>
              <a:rPr lang="fi-FI" dirty="0"/>
              <a:t>Tiekartan toteuman seuranta</a:t>
            </a:r>
          </a:p>
        </p:txBody>
      </p:sp>
      <p:sp>
        <p:nvSpPr>
          <p:cNvPr id="5" name="Tekstin paikkamerkki 4"/>
          <p:cNvSpPr>
            <a:spLocks noGrp="1"/>
          </p:cNvSpPr>
          <p:nvPr>
            <p:ph type="body" sz="quarter" idx="16"/>
          </p:nvPr>
        </p:nvSpPr>
        <p:spPr>
          <a:xfrm>
            <a:off x="504508" y="944881"/>
            <a:ext cx="6307772" cy="3217544"/>
          </a:xfrm>
        </p:spPr>
        <p:txBody>
          <a:bodyPr/>
          <a:lstStyle/>
          <a:p>
            <a:r>
              <a:rPr lang="fi-FI" dirty="0" err="1"/>
              <a:t>CircWaste</a:t>
            </a:r>
            <a:r>
              <a:rPr lang="fi-FI" dirty="0"/>
              <a:t>-hankkeessa tuotetaan myös kunnallisia tietoja avainindikaattoreista – niitä voidaan hyödyntää myös tiekartan toteuman seurannassa</a:t>
            </a:r>
          </a:p>
          <a:p>
            <a:pPr lvl="1"/>
            <a:r>
              <a:rPr lang="fi-FI" sz="1600" dirty="0"/>
              <a:t>KI 1: kotitalousjätteen määrä ja kierrätysaste </a:t>
            </a:r>
          </a:p>
          <a:p>
            <a:pPr lvl="1"/>
            <a:r>
              <a:rPr lang="fi-FI" sz="1600" dirty="0"/>
              <a:t>KI 2: rakennus- ja purkujätteen kierrätetty määrä ja kierrätysaste </a:t>
            </a:r>
          </a:p>
          <a:p>
            <a:pPr lvl="1"/>
            <a:r>
              <a:rPr lang="fi-FI" sz="1600" dirty="0"/>
              <a:t>KI 3: biohajoavan kotitalousjätteen määrä sekä biohajoavan kotitalousjätteen kompostoidut tai mädätetyt määrät</a:t>
            </a:r>
          </a:p>
          <a:p>
            <a:pPr lvl="1"/>
            <a:r>
              <a:rPr lang="fi-FI" sz="1600" dirty="0"/>
              <a:t>KI 4: </a:t>
            </a:r>
            <a:r>
              <a:rPr lang="fi-FI" sz="1600" dirty="0" err="1"/>
              <a:t>SER:n</a:t>
            </a:r>
            <a:r>
              <a:rPr lang="fi-FI" sz="1600" dirty="0"/>
              <a:t> määrä ja hyödyntämisaste</a:t>
            </a:r>
          </a:p>
          <a:p>
            <a:r>
              <a:rPr lang="fi-FI" dirty="0"/>
              <a:t>Kunnassa voidaan valita tiekartan toteuman seurantaan myös omia tiekarttaindikaattoreita</a:t>
            </a:r>
          </a:p>
          <a:p>
            <a:endParaRPr lang="fi-FI" sz="2000" dirty="0"/>
          </a:p>
        </p:txBody>
      </p:sp>
      <p:sp>
        <p:nvSpPr>
          <p:cNvPr id="6" name="Päivämäärän paikkamerkki 5"/>
          <p:cNvSpPr>
            <a:spLocks noGrp="1"/>
          </p:cNvSpPr>
          <p:nvPr>
            <p:ph type="dt" sz="half" idx="2"/>
          </p:nvPr>
        </p:nvSpPr>
        <p:spPr/>
        <p:txBody>
          <a:bodyPr/>
          <a:lstStyle/>
          <a:p>
            <a:fld id="{A5E697A1-3F13-4B58-9FC9-411EEC634510}" type="datetime1">
              <a:rPr lang="fi-FI" smtClean="0"/>
              <a:pPr/>
              <a:t>13.4.2021</a:t>
            </a:fld>
            <a:endParaRPr lang="fi-FI" dirty="0"/>
          </a:p>
        </p:txBody>
      </p:sp>
      <p:sp>
        <p:nvSpPr>
          <p:cNvPr id="7" name="Tekstin paikkamerkki 6"/>
          <p:cNvSpPr>
            <a:spLocks noGrp="1"/>
          </p:cNvSpPr>
          <p:nvPr>
            <p:ph type="body" sz="quarter" idx="17"/>
          </p:nvPr>
        </p:nvSpPr>
        <p:spPr/>
        <p:txBody>
          <a:bodyPr/>
          <a:lstStyle/>
          <a:p>
            <a:endParaRPr lang="fi-FI"/>
          </a:p>
        </p:txBody>
      </p:sp>
      <p:sp>
        <p:nvSpPr>
          <p:cNvPr id="8" name="Dian numeron paikkamerkki 7"/>
          <p:cNvSpPr>
            <a:spLocks noGrp="1"/>
          </p:cNvSpPr>
          <p:nvPr>
            <p:ph type="sldNum" sz="quarter" idx="4"/>
          </p:nvPr>
        </p:nvSpPr>
        <p:spPr/>
        <p:txBody>
          <a:bodyPr/>
          <a:lstStyle/>
          <a:p>
            <a:fld id="{24342B02-74FC-4320-A08D-C58DA89F77A2}" type="slidenum">
              <a:rPr lang="fi-FI" smtClean="0"/>
              <a:pPr/>
              <a:t>8</a:t>
            </a:fld>
            <a:endParaRPr lang="fi-FI" dirty="0"/>
          </a:p>
        </p:txBody>
      </p:sp>
    </p:spTree>
    <p:extLst>
      <p:ext uri="{BB962C8B-B14F-4D97-AF65-F5344CB8AC3E}">
        <p14:creationId xmlns:p14="http://schemas.microsoft.com/office/powerpoint/2010/main" val="261865221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514AD0-BC82-46E7-889A-C09BA67EECE9}"/>
              </a:ext>
            </a:extLst>
          </p:cNvPr>
          <p:cNvSpPr>
            <a:spLocks noGrp="1"/>
          </p:cNvSpPr>
          <p:nvPr>
            <p:ph type="title"/>
          </p:nvPr>
        </p:nvSpPr>
        <p:spPr/>
        <p:txBody>
          <a:bodyPr/>
          <a:lstStyle/>
          <a:p>
            <a:r>
              <a:rPr lang="fi-FI" dirty="0"/>
              <a:t>Tiekartan hyväksyttäminen</a:t>
            </a:r>
          </a:p>
        </p:txBody>
      </p:sp>
      <p:sp>
        <p:nvSpPr>
          <p:cNvPr id="5" name="Text Placeholder 4">
            <a:extLst>
              <a:ext uri="{FF2B5EF4-FFF2-40B4-BE49-F238E27FC236}">
                <a16:creationId xmlns:a16="http://schemas.microsoft.com/office/drawing/2014/main" id="{C5FE3F60-5D24-472C-91A6-090125940AB6}"/>
              </a:ext>
            </a:extLst>
          </p:cNvPr>
          <p:cNvSpPr>
            <a:spLocks noGrp="1"/>
          </p:cNvSpPr>
          <p:nvPr>
            <p:ph type="body" sz="quarter" idx="16"/>
          </p:nvPr>
        </p:nvSpPr>
        <p:spPr>
          <a:xfrm>
            <a:off x="613235" y="1196763"/>
            <a:ext cx="6259513" cy="1378843"/>
          </a:xfrm>
        </p:spPr>
        <p:txBody>
          <a:bodyPr/>
          <a:lstStyle/>
          <a:p>
            <a:pPr marL="180000" indent="0">
              <a:buNone/>
            </a:pPr>
            <a:r>
              <a:rPr lang="fi-FI" dirty="0"/>
              <a:t>Tiekartta antaa suuntaviivoja kunnan toimijoille kiertotalouden edistämiseksi. Toimijoiden sitoutuminen tiekartan toimenpiteiden toteuttamiseen on tärkeää.</a:t>
            </a:r>
          </a:p>
          <a:p>
            <a:pPr marL="180000" indent="0">
              <a:buNone/>
            </a:pPr>
            <a:r>
              <a:rPr lang="fi-FI" dirty="0"/>
              <a:t>Tiekarttaa valmisteleva tiimi/ryhmä antaa sidosryhmiensä kautta panoksensa tiekartan sisältöön ja lopulta hyväksyy tiekartan.</a:t>
            </a:r>
          </a:p>
          <a:p>
            <a:endParaRPr lang="fi-FI" dirty="0"/>
          </a:p>
        </p:txBody>
      </p:sp>
      <p:sp>
        <p:nvSpPr>
          <p:cNvPr id="6" name="Date Placeholder 5">
            <a:extLst>
              <a:ext uri="{FF2B5EF4-FFF2-40B4-BE49-F238E27FC236}">
                <a16:creationId xmlns:a16="http://schemas.microsoft.com/office/drawing/2014/main" id="{0CA034B6-4F3E-4344-A0BE-1E5FCF6D3773}"/>
              </a:ext>
            </a:extLst>
          </p:cNvPr>
          <p:cNvSpPr>
            <a:spLocks noGrp="1"/>
          </p:cNvSpPr>
          <p:nvPr>
            <p:ph type="dt" sz="half" idx="2"/>
          </p:nvPr>
        </p:nvSpPr>
        <p:spPr/>
        <p:txBody>
          <a:bodyPr/>
          <a:lstStyle/>
          <a:p>
            <a:fld id="{A5E697A1-3F13-4B58-9FC9-411EEC634510}" type="datetime1">
              <a:rPr lang="fi-FI" smtClean="0"/>
              <a:pPr/>
              <a:t>13.4.2021</a:t>
            </a:fld>
            <a:endParaRPr lang="fi-FI" dirty="0"/>
          </a:p>
        </p:txBody>
      </p:sp>
      <p:sp>
        <p:nvSpPr>
          <p:cNvPr id="7" name="Text Placeholder 6">
            <a:extLst>
              <a:ext uri="{FF2B5EF4-FFF2-40B4-BE49-F238E27FC236}">
                <a16:creationId xmlns:a16="http://schemas.microsoft.com/office/drawing/2014/main" id="{5677C966-33AD-4931-B015-68B5A3BCD432}"/>
              </a:ext>
            </a:extLst>
          </p:cNvPr>
          <p:cNvSpPr>
            <a:spLocks noGrp="1"/>
          </p:cNvSpPr>
          <p:nvPr>
            <p:ph type="body" sz="quarter" idx="17"/>
          </p:nvPr>
        </p:nvSpPr>
        <p:spPr/>
        <p:txBody>
          <a:bodyPr/>
          <a:lstStyle/>
          <a:p>
            <a:endParaRPr lang="fi-FI"/>
          </a:p>
        </p:txBody>
      </p:sp>
      <p:sp>
        <p:nvSpPr>
          <p:cNvPr id="8" name="Slide Number Placeholder 7">
            <a:extLst>
              <a:ext uri="{FF2B5EF4-FFF2-40B4-BE49-F238E27FC236}">
                <a16:creationId xmlns:a16="http://schemas.microsoft.com/office/drawing/2014/main" id="{A3BA936C-109A-4B2B-8486-CC087A5AEBBB}"/>
              </a:ext>
            </a:extLst>
          </p:cNvPr>
          <p:cNvSpPr>
            <a:spLocks noGrp="1"/>
          </p:cNvSpPr>
          <p:nvPr>
            <p:ph type="sldNum" sz="quarter" idx="4"/>
          </p:nvPr>
        </p:nvSpPr>
        <p:spPr/>
        <p:txBody>
          <a:bodyPr/>
          <a:lstStyle/>
          <a:p>
            <a:fld id="{24342B02-74FC-4320-A08D-C58DA89F77A2}" type="slidenum">
              <a:rPr lang="fi-FI" smtClean="0"/>
              <a:pPr/>
              <a:t>9</a:t>
            </a:fld>
            <a:endParaRPr lang="fi-FI" dirty="0"/>
          </a:p>
        </p:txBody>
      </p:sp>
    </p:spTree>
    <p:extLst>
      <p:ext uri="{BB962C8B-B14F-4D97-AF65-F5344CB8AC3E}">
        <p14:creationId xmlns:p14="http://schemas.microsoft.com/office/powerpoint/2010/main" val="1086005187"/>
      </p:ext>
    </p:extLst>
  </p:cSld>
  <p:clrMapOvr>
    <a:masterClrMapping/>
  </p:clrMapOvr>
  <p:transition>
    <p:fade/>
  </p:transition>
</p:sld>
</file>

<file path=ppt/theme/theme1.xml><?xml version="1.0" encoding="utf-8"?>
<a:theme xmlns:a="http://schemas.openxmlformats.org/drawingml/2006/main" name="_SYKEpohja_valk_sini">
  <a:themeElements>
    <a:clrScheme name="CIRCWASTE">
      <a:dk1>
        <a:srgbClr val="000000"/>
      </a:dk1>
      <a:lt1>
        <a:srgbClr val="FFFFFF"/>
      </a:lt1>
      <a:dk2>
        <a:srgbClr val="005B7F"/>
      </a:dk2>
      <a:lt2>
        <a:srgbClr val="BFD730"/>
      </a:lt2>
      <a:accent1>
        <a:srgbClr val="A9A3A1"/>
      </a:accent1>
      <a:accent2>
        <a:srgbClr val="00B0BD"/>
      </a:accent2>
      <a:accent3>
        <a:srgbClr val="6DCFF6"/>
      </a:accent3>
      <a:accent4>
        <a:srgbClr val="8DC63F"/>
      </a:accent4>
      <a:accent5>
        <a:srgbClr val="BDCAD3"/>
      </a:accent5>
      <a:accent6>
        <a:srgbClr val="9FD18B"/>
      </a:accent6>
      <a:hlink>
        <a:srgbClr val="16BECF"/>
      </a:hlink>
      <a:folHlink>
        <a:srgbClr val="005B7F"/>
      </a:folHlink>
    </a:clrScheme>
    <a:fontScheme name="SYK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CIRCWASTE_ppt-pohja_2020.potx" id="{FA01EFB8-E8B1-4428-9857-1D1CC05AFFAD}" vid="{30616F5E-C922-4C2A-A0A2-1636504C7956}"/>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4DB2B9EBB673B34A87C8D477BD9185CB" ma:contentTypeVersion="1" ma:contentTypeDescription="Luo uusi asiakirja." ma:contentTypeScope="" ma:versionID="6791d1fad64627e9e1be8f4d1e60f66a">
  <xsd:schema xmlns:xsd="http://www.w3.org/2001/XMLSchema" xmlns:xs="http://www.w3.org/2001/XMLSchema" xmlns:p="http://schemas.microsoft.com/office/2006/metadata/properties" xmlns:ns2="9710b3e8-5705-47d5-a595-ff0d77476f69" targetNamespace="http://schemas.microsoft.com/office/2006/metadata/properties" ma:root="true" ma:fieldsID="4c1ccdb61ece8cb4577ab9ec646a5a7b" ns2:_="">
    <xsd:import namespace="9710b3e8-5705-47d5-a595-ff0d77476f69"/>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10b3e8-5705-47d5-a595-ff0d77476f69"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925D0E-F979-4D5E-AF80-22C50390D3F8}">
  <ds:schemaRefs>
    <ds:schemaRef ds:uri="http://purl.org/dc/dcmitype/"/>
    <ds:schemaRef ds:uri="http://schemas.microsoft.com/office/2006/documentManagement/types"/>
    <ds:schemaRef ds:uri="9710b3e8-5705-47d5-a595-ff0d77476f69"/>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B295499-3FCA-46F6-982C-F63EF48D29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10b3e8-5705-47d5-a595-ff0d77476f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A14371-7D0D-4DB5-8729-C0C96B8F33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579</TotalTime>
  <Words>1736</Words>
  <Application>Microsoft Office PowerPoint</Application>
  <PresentationFormat>Näytössä katseltava esitys (16:9)</PresentationFormat>
  <Paragraphs>395</Paragraphs>
  <Slides>30</Slides>
  <Notes>2</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30</vt:i4>
      </vt:variant>
    </vt:vector>
  </HeadingPairs>
  <TitlesOfParts>
    <vt:vector size="36" baseType="lpstr">
      <vt:lpstr>Arial</vt:lpstr>
      <vt:lpstr>Arial Narrow</vt:lpstr>
      <vt:lpstr>Arial Rounded MT Bold</vt:lpstr>
      <vt:lpstr>Calibri</vt:lpstr>
      <vt:lpstr>Courier New</vt:lpstr>
      <vt:lpstr>_SYKEpohja_valk_sini</vt:lpstr>
      <vt:lpstr>Kiertotalouden alueelliset tiekartat - tukimateriaaleja kunnille</vt:lpstr>
      <vt:lpstr>Tiekartan laadintaprosessi</vt:lpstr>
      <vt:lpstr>PowerPoint-esitys</vt:lpstr>
      <vt:lpstr>VALTSUn tavoitetila 2030</vt:lpstr>
      <vt:lpstr>Valtakunnallinen jätesuunnitelma 2018–2023  – painopisteiden tavoitteet</vt:lpstr>
      <vt:lpstr>Valtakunnallinen jätesuunnitelma 2018–2023  – painopisteiden tavoitteet</vt:lpstr>
      <vt:lpstr>Suomen tiekartta kiertotalouteen 2016-2025 </vt:lpstr>
      <vt:lpstr>Tiekartan toteuman seuranta</vt:lpstr>
      <vt:lpstr>Tiekartan hyväksyttäminen</vt:lpstr>
      <vt:lpstr>Materiaaleja ja mallipohjia tiekarttojen työstämiseen</vt:lpstr>
      <vt:lpstr>Käyttöohjeita</vt:lpstr>
      <vt:lpstr>Esimerkki valmiin tiekartan rakenteesta</vt:lpstr>
      <vt:lpstr>PowerPoint-esitys</vt:lpstr>
      <vt:lpstr>PowerPoint-esitys</vt:lpstr>
      <vt:lpstr>PowerPoint-esitys</vt:lpstr>
      <vt:lpstr>Mallipohjat tavoitteiden ja toimenpiteiden työstöön</vt:lpstr>
      <vt:lpstr>Työpajaesimerkki painopistepohjien käyttöön</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Kiertotalouden työkalu kunnille C2.2.</dc:title>
  <dc:creator>Tiitto Hannele</dc:creator>
  <cp:lastModifiedBy>Tiitto Hannele</cp:lastModifiedBy>
  <cp:revision>50</cp:revision>
  <dcterms:created xsi:type="dcterms:W3CDTF">2021-03-04T15:33:19Z</dcterms:created>
  <dcterms:modified xsi:type="dcterms:W3CDTF">2021-04-13T15:32:50Z</dcterms:modified>
</cp:coreProperties>
</file>